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2edf3caa9c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2edf3caa9c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edf3caa9c5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edf3caa9c5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Academic assessment: </a:t>
            </a:r>
            <a:r>
              <a:rPr lang="en" sz="900">
                <a:solidFill>
                  <a:schemeClr val="dk1"/>
                </a:solidFill>
              </a:rPr>
              <a:t>refers to the assessment used to determine the levels and abilities regarding content knowledge such as reading, writing, language, and mathematics.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Holistic Educational Assessment: </a:t>
            </a:r>
            <a:r>
              <a:rPr lang="en" sz="900">
                <a:solidFill>
                  <a:schemeClr val="dk1"/>
                </a:solidFill>
              </a:rPr>
              <a:t>explores the child’s educational experience from multiple sources– interviews (learner, family/caregiver, educators, others), observations, formal and informal assessments, and review of school records– to allow the team to make a data-informed plan of support.</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Multidisciplinary teams: </a:t>
            </a:r>
            <a:r>
              <a:rPr lang="en" sz="900">
                <a:solidFill>
                  <a:schemeClr val="dk1"/>
                </a:solidFill>
              </a:rPr>
              <a:t>a group usually composed of learner, family/caregiver, special education teacher, general education teachers, school administrators, and other support personnel (e.g., therapists, reading specialists, social workers).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Collaborative progress monitoring: </a:t>
            </a:r>
            <a:r>
              <a:rPr lang="en" sz="900">
                <a:solidFill>
                  <a:schemeClr val="dk1"/>
                </a:solidFill>
              </a:rPr>
              <a:t>when members of the multidisciplinary team work together to monitor the experiences (success and challenges) of a learner. Progress monitoring is most useful when there is a coordinated effort by multiple people on the team to observe, collect data, and share the information regularly.</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Social-Emotional-Behavioral assessment:</a:t>
            </a:r>
            <a:r>
              <a:rPr lang="en" sz="900">
                <a:solidFill>
                  <a:schemeClr val="dk1"/>
                </a:solidFill>
              </a:rPr>
              <a:t> an examination of the social relationships, emotional regulation, and behavior responses a child displays. Social, emotional, and behavioral assessments</a:t>
            </a:r>
            <a:r>
              <a:rPr b="1" lang="en" sz="900">
                <a:solidFill>
                  <a:schemeClr val="dk1"/>
                </a:solidFill>
              </a:rPr>
              <a:t> </a:t>
            </a:r>
            <a:r>
              <a:rPr lang="en" sz="900">
                <a:solidFill>
                  <a:schemeClr val="dk1"/>
                </a:solidFill>
              </a:rPr>
              <a:t>are usually based on observations, checklists, and interviews that explore how the learner interacts with others, feels about their emotional well-being, communicates needs and desires, and acts within the school setting (e.g., executive functioning, attention). </a:t>
            </a:r>
            <a:endParaRPr b="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Sociopolitical model of assessment: </a:t>
            </a:r>
            <a:r>
              <a:rPr lang="en" sz="900">
                <a:solidFill>
                  <a:schemeClr val="dk1"/>
                </a:solidFill>
              </a:rPr>
              <a:t>while the medical model of assessment aims at diagnosing a disability and connecting it with a remedy/cure and the social model of assessment examines the learner as part of a community with complex human cognition, emotions, and behaviors that may affect their educational experiences and focuses on how to support them in becoming happy, healthy members of society; the sociopolitical model perceives disability as a difference that derives from the expectations (or constructs) of society. A sociopolitical stance views a differing ability as something that can be addressed through a change in perspective, support, and resources decided upon with the youth, family/caregiver, educational professionals, and support personnel, as needed.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rPr>
              <a:t>Zone of Proximal Development:</a:t>
            </a:r>
            <a:r>
              <a:rPr lang="en" sz="900">
                <a:solidFill>
                  <a:schemeClr val="dk1"/>
                </a:solidFill>
              </a:rPr>
              <a:t> Vygotsky’s (1978) Zone of Proximal Development (ZDP) describes that if learning is too hard or too easy, learners can become disengaged due to stress or boredom, but if the challenge is in the ZDP, learners tend to feel more excited about learning. </a:t>
            </a:r>
            <a:endParaRPr b="1" sz="9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edf3caa9c5_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edf3caa9c5_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edf3caa9c5_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edf3caa9c5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f1a5d3a62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f1a5d3a62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edf3caa9c5_4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edf3caa9c5_4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edf3caa9c5_4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edf3caa9c5_4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edf3caa9c5_4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edf3caa9c5_4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Verdana"/>
              <a:buNone/>
              <a:defRPr sz="5200">
                <a:latin typeface="Verdana"/>
                <a:ea typeface="Verdana"/>
                <a:cs typeface="Verdana"/>
                <a:sym typeface="Verdan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Font typeface="Verdana"/>
              <a:buNone/>
              <a:defRPr sz="2800">
                <a:latin typeface="Verdana"/>
                <a:ea typeface="Verdana"/>
                <a:cs typeface="Verdana"/>
                <a:sym typeface="Verdan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62375" y="11322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S PLC Template">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Font typeface="Verdana"/>
              <a:buChar char="●"/>
              <a:defRPr>
                <a:latin typeface="Verdana"/>
                <a:ea typeface="Verdana"/>
                <a:cs typeface="Verdana"/>
                <a:sym typeface="Verdana"/>
              </a:defRPr>
            </a:lvl1pPr>
            <a:lvl2pPr indent="-317500" lvl="1" marL="914400">
              <a:spcBef>
                <a:spcPts val="0"/>
              </a:spcBef>
              <a:spcAft>
                <a:spcPts val="0"/>
              </a:spcAft>
              <a:buSzPts val="1400"/>
              <a:buFont typeface="Verdana"/>
              <a:buChar char="○"/>
              <a:defRPr>
                <a:latin typeface="Verdana"/>
                <a:ea typeface="Verdana"/>
                <a:cs typeface="Verdana"/>
                <a:sym typeface="Verdana"/>
              </a:defRPr>
            </a:lvl2pPr>
            <a:lvl3pPr indent="-317500" lvl="2" marL="1371600">
              <a:spcBef>
                <a:spcPts val="0"/>
              </a:spcBef>
              <a:spcAft>
                <a:spcPts val="0"/>
              </a:spcAft>
              <a:buSzPts val="1400"/>
              <a:buFont typeface="Verdana"/>
              <a:buChar char="■"/>
              <a:defRPr>
                <a:latin typeface="Verdana"/>
                <a:ea typeface="Verdana"/>
                <a:cs typeface="Verdana"/>
                <a:sym typeface="Verdana"/>
              </a:defRPr>
            </a:lvl3pPr>
            <a:lvl4pPr indent="-317500" lvl="3" marL="1828800">
              <a:spcBef>
                <a:spcPts val="0"/>
              </a:spcBef>
              <a:spcAft>
                <a:spcPts val="0"/>
              </a:spcAft>
              <a:buSzPts val="1400"/>
              <a:buFont typeface="Verdana"/>
              <a:buChar char="●"/>
              <a:defRPr>
                <a:latin typeface="Verdana"/>
                <a:ea typeface="Verdana"/>
                <a:cs typeface="Verdana"/>
                <a:sym typeface="Verdana"/>
              </a:defRPr>
            </a:lvl4pPr>
            <a:lvl5pPr indent="-317500" lvl="4" marL="2286000">
              <a:spcBef>
                <a:spcPts val="0"/>
              </a:spcBef>
              <a:spcAft>
                <a:spcPts val="0"/>
              </a:spcAft>
              <a:buSzPts val="1400"/>
              <a:buFont typeface="Verdana"/>
              <a:buChar char="○"/>
              <a:defRPr>
                <a:latin typeface="Verdana"/>
                <a:ea typeface="Verdana"/>
                <a:cs typeface="Verdana"/>
                <a:sym typeface="Verdana"/>
              </a:defRPr>
            </a:lvl5pPr>
            <a:lvl6pPr indent="-317500" lvl="5" marL="2743200">
              <a:spcBef>
                <a:spcPts val="0"/>
              </a:spcBef>
              <a:spcAft>
                <a:spcPts val="0"/>
              </a:spcAft>
              <a:buSzPts val="1400"/>
              <a:buFont typeface="Verdana"/>
              <a:buChar char="■"/>
              <a:defRPr>
                <a:latin typeface="Verdana"/>
                <a:ea typeface="Verdana"/>
                <a:cs typeface="Verdana"/>
                <a:sym typeface="Verdana"/>
              </a:defRPr>
            </a:lvl6pPr>
            <a:lvl7pPr indent="-317500" lvl="6" marL="3200400">
              <a:spcBef>
                <a:spcPts val="0"/>
              </a:spcBef>
              <a:spcAft>
                <a:spcPts val="0"/>
              </a:spcAft>
              <a:buSzPts val="1400"/>
              <a:buFont typeface="Verdana"/>
              <a:buChar char="●"/>
              <a:defRPr>
                <a:latin typeface="Verdana"/>
                <a:ea typeface="Verdana"/>
                <a:cs typeface="Verdana"/>
                <a:sym typeface="Verdana"/>
              </a:defRPr>
            </a:lvl7pPr>
            <a:lvl8pPr indent="-317500" lvl="7" marL="3657600">
              <a:spcBef>
                <a:spcPts val="0"/>
              </a:spcBef>
              <a:spcAft>
                <a:spcPts val="0"/>
              </a:spcAft>
              <a:buSzPts val="1400"/>
              <a:buFont typeface="Verdana"/>
              <a:buChar char="○"/>
              <a:defRPr>
                <a:latin typeface="Verdana"/>
                <a:ea typeface="Verdana"/>
                <a:cs typeface="Verdana"/>
                <a:sym typeface="Verdana"/>
              </a:defRPr>
            </a:lvl8pPr>
            <a:lvl9pPr indent="-317500" lvl="8" marL="4114800">
              <a:spcBef>
                <a:spcPts val="0"/>
              </a:spcBef>
              <a:spcAft>
                <a:spcPts val="0"/>
              </a:spcAft>
              <a:buSzPts val="1400"/>
              <a:buFont typeface="Verdana"/>
              <a:buChar char="■"/>
              <a:defRPr>
                <a:latin typeface="Verdana"/>
                <a:ea typeface="Verdana"/>
                <a:cs typeface="Verdana"/>
                <a:sym typeface="Verdana"/>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ctr">
              <a:spcBef>
                <a:spcPts val="0"/>
              </a:spcBef>
              <a:spcAft>
                <a:spcPts val="0"/>
              </a:spcAft>
              <a:buClr>
                <a:schemeClr val="dk1"/>
              </a:buClr>
              <a:buSzPts val="2800"/>
              <a:buFont typeface="Verdana"/>
              <a:buNone/>
              <a:defRPr b="1" sz="2800">
                <a:solidFill>
                  <a:schemeClr val="dk1"/>
                </a:solidFill>
                <a:latin typeface="Verdana"/>
                <a:ea typeface="Verdana"/>
                <a:cs typeface="Verdana"/>
                <a:sym typeface="Verdan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62375" y="11322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Verdana"/>
              <a:buChar char="●"/>
              <a:defRPr sz="1800">
                <a:solidFill>
                  <a:schemeClr val="dk2"/>
                </a:solidFill>
                <a:latin typeface="Verdana"/>
                <a:ea typeface="Verdana"/>
                <a:cs typeface="Verdana"/>
                <a:sym typeface="Verdana"/>
              </a:defRPr>
            </a:lvl1pPr>
            <a:lvl2pPr indent="-317500" lvl="1" marL="9144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2pPr>
            <a:lvl3pPr indent="-317500" lvl="2" marL="13716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3pPr>
            <a:lvl4pPr indent="-317500" lvl="3" marL="18288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4pPr>
            <a:lvl5pPr indent="-317500" lvl="4" marL="22860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5pPr>
            <a:lvl6pPr indent="-317500" lvl="5" marL="27432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6pPr>
            <a:lvl7pPr indent="-317500" lvl="6" marL="32004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7pPr>
            <a:lvl8pPr indent="-317500" lvl="7" marL="36576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8pPr>
            <a:lvl9pPr indent="-317500" lvl="8" marL="4114800">
              <a:lnSpc>
                <a:spcPct val="115000"/>
              </a:lnSpc>
              <a:spcBef>
                <a:spcPts val="0"/>
              </a:spcBef>
              <a:spcAft>
                <a:spcPts val="0"/>
              </a:spcAft>
              <a:buClr>
                <a:schemeClr val="dk2"/>
              </a:buClr>
              <a:buSzPts val="1400"/>
              <a:buFont typeface="Verdana"/>
              <a:buChar char="■"/>
              <a:defRPr>
                <a:solidFill>
                  <a:schemeClr val="dk2"/>
                </a:solidFill>
                <a:latin typeface="Verdana"/>
                <a:ea typeface="Verdana"/>
                <a:cs typeface="Verdana"/>
                <a:sym typeface="Verdan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3174762" y="4443850"/>
            <a:ext cx="2895825" cy="6129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rive.google.com/drive/folders/1cTkHWl6xA99n7NER_O5Qc9vE9gvr_aLQ?usp=drive_link" TargetMode="External"/><Relationship Id="rId4" Type="http://schemas.openxmlformats.org/officeDocument/2006/relationships/hyperlink" Target="https://iris.peabody.vanderbilt.edu/resources/iris-resource-locator/" TargetMode="External"/><Relationship Id="rId10" Type="http://schemas.openxmlformats.org/officeDocument/2006/relationships/image" Target="../media/image1.jpg"/><Relationship Id="rId9" Type="http://schemas.openxmlformats.org/officeDocument/2006/relationships/image" Target="../media/image4.png"/><Relationship Id="rId5" Type="http://schemas.openxmlformats.org/officeDocument/2006/relationships/hyperlink" Target="https://iris.peabody.vanderbilt.edu/module/agc/cr_assess/" TargetMode="External"/><Relationship Id="rId6" Type="http://schemas.openxmlformats.org/officeDocument/2006/relationships/hyperlink" Target="https://iris.peabody.vanderbilt.edu/module/acc/" TargetMode="External"/><Relationship Id="rId7" Type="http://schemas.openxmlformats.org/officeDocument/2006/relationships/hyperlink" Target="https://iris.peabody.vanderbilt.edu/module/dbi2/" TargetMode="External"/><Relationship Id="rId8" Type="http://schemas.openxmlformats.org/officeDocument/2006/relationships/hyperlink" Target="https://highleveragepractices.org/four-areas-practice-k-12/assessment?_gl=1*1xc6yv5*_gcl_au*MTYyMTcwNTAwNS4xNzE4NzMwNzY3*_ga*MjA5Nzk0NzYzNy4xNjk1ODQ1MTQz*_ga_L4ZFTNESGT*MTcyMzgyNjgxNS45Ni4xLjE3MjM4MjY4MzQuNDEuMC4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oi.org/10.1080/08957347.2023.2214655" TargetMode="External"/><Relationship Id="rId4" Type="http://schemas.openxmlformats.org/officeDocument/2006/relationships/hyperlink" Target="https://www.emerald.com/insight/search?q=Rebekka%20J.%20Jez" TargetMode="External"/><Relationship Id="rId10" Type="http://schemas.openxmlformats.org/officeDocument/2006/relationships/hyperlink" Target="https://www.un.org/development/desa/disabilities/publication-disability-sdgs.html" TargetMode="External"/><Relationship Id="rId9" Type="http://schemas.openxmlformats.org/officeDocument/2006/relationships/hyperlink" Target="https://doi.org/10.1080/08957347.2023.2214652" TargetMode="External"/><Relationship Id="rId5" Type="http://schemas.openxmlformats.org/officeDocument/2006/relationships/hyperlink" Target="https://www.emerald.com/insight/search?q=Jose%20W.%20Lalas" TargetMode="External"/><Relationship Id="rId6" Type="http://schemas.openxmlformats.org/officeDocument/2006/relationships/hyperlink" Target="https://www.emerald.com/insight/search?q=Heidi%20Luv%20Strikwerda" TargetMode="External"/><Relationship Id="rId7" Type="http://schemas.openxmlformats.org/officeDocument/2006/relationships/hyperlink" Target="https://doi.org/10.1108/S1479-363620230000022007" TargetMode="External"/><Relationship Id="rId8" Type="http://schemas.openxmlformats.org/officeDocument/2006/relationships/hyperlink" Target="https://doi.org/10.9782/JISNE-D-20-00009"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Assessment</a:t>
            </a:r>
            <a:endParaRPr/>
          </a:p>
        </p:txBody>
      </p:sp>
      <p:sp>
        <p:nvSpPr>
          <p:cNvPr id="52" name="Google Shape;52;p12"/>
          <p:cNvSpPr txBox="1"/>
          <p:nvPr>
            <p:ph idx="1" type="subTitle"/>
          </p:nvPr>
        </p:nvSpPr>
        <p:spPr>
          <a:xfrm>
            <a:off x="311700" y="2834125"/>
            <a:ext cx="8520600" cy="9222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en"/>
              <a:t>Tisha Ewen-Smith, MSc</a:t>
            </a:r>
            <a:endParaRPr/>
          </a:p>
          <a:p>
            <a:pPr indent="0" lvl="0" marL="0" rtl="0" algn="ctr">
              <a:spcBef>
                <a:spcPts val="0"/>
              </a:spcBef>
              <a:spcAft>
                <a:spcPts val="0"/>
              </a:spcAft>
              <a:buNone/>
            </a:pPr>
            <a:r>
              <a:rPr lang="en"/>
              <a:t>Rebekka J. Jez, EdD</a:t>
            </a:r>
            <a:r>
              <a:rPr lang="en"/>
              <a:t> </a:t>
            </a:r>
            <a:endParaRPr/>
          </a:p>
          <a:p>
            <a:pPr indent="0" lvl="0" marL="0" rtl="0" algn="ctr">
              <a:spcBef>
                <a:spcPts val="0"/>
              </a:spcBef>
              <a:spcAft>
                <a:spcPts val="0"/>
              </a:spcAft>
              <a:buClr>
                <a:schemeClr val="dk1"/>
              </a:buClr>
              <a:buSzPct val="39285"/>
              <a:buFont typeface="Arial"/>
              <a:buNone/>
            </a:pPr>
            <a:r>
              <a:rPr lang="en"/>
              <a:t>Lyliana Rivera, EdD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620"/>
              <a:t>Module </a:t>
            </a:r>
            <a:r>
              <a:rPr lang="en" sz="3620"/>
              <a:t>Objectives </a:t>
            </a:r>
            <a:endParaRPr sz="3620"/>
          </a:p>
        </p:txBody>
      </p:sp>
      <p:sp>
        <p:nvSpPr>
          <p:cNvPr id="58" name="Google Shape;58;p13"/>
          <p:cNvSpPr txBox="1"/>
          <p:nvPr>
            <p:ph idx="1" type="body"/>
          </p:nvPr>
        </p:nvSpPr>
        <p:spPr>
          <a:xfrm>
            <a:off x="362375" y="11322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Arial"/>
                <a:ea typeface="Arial"/>
                <a:cs typeface="Arial"/>
                <a:sym typeface="Arial"/>
              </a:rPr>
              <a:t>By the end of the module, you will be able to:</a:t>
            </a:r>
            <a:endParaRPr sz="2400">
              <a:solidFill>
                <a:schemeClr val="dk1"/>
              </a:solidFill>
              <a:latin typeface="Arial"/>
              <a:ea typeface="Arial"/>
              <a:cs typeface="Arial"/>
              <a:sym typeface="Arial"/>
            </a:endParaRPr>
          </a:p>
          <a:p>
            <a:pPr indent="-374650" lvl="0" marL="457200" rtl="0" algn="l">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Learn about a learner from multiple people</a:t>
            </a:r>
            <a:endParaRPr sz="2300">
              <a:solidFill>
                <a:schemeClr val="dk1"/>
              </a:solidFill>
              <a:latin typeface="Arial"/>
              <a:ea typeface="Arial"/>
              <a:cs typeface="Arial"/>
              <a:sym typeface="Arial"/>
            </a:endParaRPr>
          </a:p>
          <a:p>
            <a:pPr indent="-374650" lvl="0" marL="457200" rtl="0" algn="l">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Learn about a learner from multiple assessment sources</a:t>
            </a:r>
            <a:endParaRPr sz="2300">
              <a:solidFill>
                <a:schemeClr val="dk1"/>
              </a:solidFill>
              <a:latin typeface="Arial"/>
              <a:ea typeface="Arial"/>
              <a:cs typeface="Arial"/>
              <a:sym typeface="Arial"/>
            </a:endParaRPr>
          </a:p>
          <a:p>
            <a:pPr indent="-374650" lvl="0" marL="457200" rtl="0" algn="l">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Use data collected about a learner to develop a learning plan with measurable goals </a:t>
            </a:r>
            <a:endParaRPr sz="2300">
              <a:solidFill>
                <a:schemeClr val="dk1"/>
              </a:solidFill>
              <a:latin typeface="Arial"/>
              <a:ea typeface="Arial"/>
              <a:cs typeface="Arial"/>
              <a:sym typeface="Arial"/>
            </a:endParaRPr>
          </a:p>
          <a:p>
            <a:pPr indent="-374650" lvl="0" marL="457200" rtl="0" algn="l">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Create a progress monitoring plan to continue to collect data on a learner’s progress</a:t>
            </a:r>
            <a:endParaRPr sz="23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620"/>
              <a:t>Definitions </a:t>
            </a:r>
            <a:endParaRPr sz="3620"/>
          </a:p>
        </p:txBody>
      </p:sp>
      <p:sp>
        <p:nvSpPr>
          <p:cNvPr id="64" name="Google Shape;64;p14"/>
          <p:cNvSpPr txBox="1"/>
          <p:nvPr>
            <p:ph idx="1" type="body"/>
          </p:nvPr>
        </p:nvSpPr>
        <p:spPr>
          <a:xfrm>
            <a:off x="311700" y="933975"/>
            <a:ext cx="4909500" cy="36087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Academic assessment</a:t>
            </a:r>
            <a:endParaRPr sz="2100">
              <a:solidFill>
                <a:schemeClr val="dk1"/>
              </a:solidFill>
              <a:latin typeface="Arial"/>
              <a:ea typeface="Arial"/>
              <a:cs typeface="Arial"/>
              <a:sym typeface="Arial"/>
            </a:endParaRPr>
          </a:p>
          <a:p>
            <a:pPr indent="-361950" lvl="0" marL="457200" rtl="0" algn="l">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Collaborative progress monitoring</a:t>
            </a:r>
            <a:endParaRPr sz="2100">
              <a:solidFill>
                <a:schemeClr val="dk1"/>
              </a:solidFill>
              <a:latin typeface="Arial"/>
              <a:ea typeface="Arial"/>
              <a:cs typeface="Arial"/>
              <a:sym typeface="Arial"/>
            </a:endParaRPr>
          </a:p>
          <a:p>
            <a:pPr indent="-361950" lvl="0" marL="457200" rtl="0" algn="l">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Holistic Educational Assessment</a:t>
            </a:r>
            <a:endParaRPr sz="2100">
              <a:solidFill>
                <a:schemeClr val="dk1"/>
              </a:solidFill>
              <a:latin typeface="Arial"/>
              <a:ea typeface="Arial"/>
              <a:cs typeface="Arial"/>
              <a:sym typeface="Arial"/>
            </a:endParaRPr>
          </a:p>
          <a:p>
            <a:pPr indent="-361950" lvl="0" marL="457200" rtl="0" algn="l">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Multidisciplinary teams</a:t>
            </a:r>
            <a:endParaRPr sz="2100">
              <a:solidFill>
                <a:schemeClr val="dk1"/>
              </a:solidFill>
              <a:latin typeface="Arial"/>
              <a:ea typeface="Arial"/>
              <a:cs typeface="Arial"/>
              <a:sym typeface="Arial"/>
            </a:endParaRPr>
          </a:p>
          <a:p>
            <a:pPr indent="-361950" lvl="0" marL="457200" rtl="0" algn="l">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Social-Emotional-Behavioral assessment</a:t>
            </a:r>
            <a:endParaRPr sz="2100">
              <a:solidFill>
                <a:schemeClr val="dk1"/>
              </a:solidFill>
              <a:latin typeface="Arial"/>
              <a:ea typeface="Arial"/>
              <a:cs typeface="Arial"/>
              <a:sym typeface="Arial"/>
            </a:endParaRPr>
          </a:p>
          <a:p>
            <a:pPr indent="-361950" lvl="0" marL="457200" rtl="0" algn="l">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Sociopolitical model of assessment</a:t>
            </a:r>
            <a:endParaRPr sz="2100">
              <a:solidFill>
                <a:schemeClr val="dk1"/>
              </a:solidFill>
              <a:latin typeface="Arial"/>
              <a:ea typeface="Arial"/>
              <a:cs typeface="Arial"/>
              <a:sym typeface="Arial"/>
            </a:endParaRPr>
          </a:p>
          <a:p>
            <a:pPr indent="-361950" lvl="0" marL="457200" rtl="0" algn="l">
              <a:spcBef>
                <a:spcPts val="0"/>
              </a:spcBef>
              <a:spcAft>
                <a:spcPts val="0"/>
              </a:spcAft>
              <a:buClr>
                <a:schemeClr val="dk1"/>
              </a:buClr>
              <a:buSzPts val="2100"/>
              <a:buFont typeface="Arial"/>
              <a:buChar char="●"/>
            </a:pPr>
            <a:r>
              <a:rPr lang="en" sz="2100">
                <a:solidFill>
                  <a:schemeClr val="dk1"/>
                </a:solidFill>
                <a:latin typeface="Arial"/>
                <a:ea typeface="Arial"/>
                <a:cs typeface="Arial"/>
                <a:sym typeface="Arial"/>
              </a:rPr>
              <a:t>Zone of Proximal Development</a:t>
            </a:r>
            <a:endParaRPr sz="2100">
              <a:solidFill>
                <a:schemeClr val="dk1"/>
              </a:solidFill>
              <a:latin typeface="Arial"/>
              <a:ea typeface="Arial"/>
              <a:cs typeface="Arial"/>
              <a:sym typeface="Arial"/>
            </a:endParaRPr>
          </a:p>
        </p:txBody>
      </p:sp>
      <p:pic>
        <p:nvPicPr>
          <p:cNvPr id="65" name="Google Shape;65;p14"/>
          <p:cNvPicPr preferRelativeResize="0"/>
          <p:nvPr/>
        </p:nvPicPr>
        <p:blipFill>
          <a:blip r:embed="rId3">
            <a:alphaModFix/>
          </a:blip>
          <a:stretch>
            <a:fillRect/>
          </a:stretch>
        </p:blipFill>
        <p:spPr>
          <a:xfrm>
            <a:off x="5221325" y="1467538"/>
            <a:ext cx="3797826" cy="2136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914400" rtl="0" algn="ctr">
              <a:lnSpc>
                <a:spcPct val="115000"/>
              </a:lnSpc>
              <a:spcBef>
                <a:spcPts val="0"/>
              </a:spcBef>
              <a:spcAft>
                <a:spcPts val="0"/>
              </a:spcAft>
              <a:buClr>
                <a:schemeClr val="dk1"/>
              </a:buClr>
              <a:buSzPts val="1100"/>
              <a:buFont typeface="Arial"/>
              <a:buNone/>
            </a:pPr>
            <a:r>
              <a:rPr lang="en" sz="3600">
                <a:latin typeface="Arial"/>
                <a:ea typeface="Arial"/>
                <a:cs typeface="Arial"/>
                <a:sym typeface="Arial"/>
              </a:rPr>
              <a:t>Importance of the Topic</a:t>
            </a:r>
            <a:endParaRPr sz="5300"/>
          </a:p>
        </p:txBody>
      </p:sp>
      <p:sp>
        <p:nvSpPr>
          <p:cNvPr id="71" name="Google Shape;71;p15"/>
          <p:cNvSpPr txBox="1"/>
          <p:nvPr>
            <p:ph idx="1" type="body"/>
          </p:nvPr>
        </p:nvSpPr>
        <p:spPr>
          <a:xfrm>
            <a:off x="362375" y="1215275"/>
            <a:ext cx="8520600" cy="33333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chemeClr val="dk1"/>
              </a:buClr>
              <a:buSzPts val="2400"/>
              <a:buFont typeface="Arial"/>
              <a:buChar char="●"/>
            </a:pPr>
            <a:r>
              <a:rPr lang="en" sz="2400">
                <a:solidFill>
                  <a:schemeClr val="dk1"/>
                </a:solidFill>
                <a:latin typeface="Arial"/>
                <a:ea typeface="Arial"/>
                <a:cs typeface="Arial"/>
                <a:sym typeface="Arial"/>
              </a:rPr>
              <a:t>Many youth with differing abilities have been excluded from school or are not getting their needs met</a:t>
            </a:r>
            <a:endParaRPr sz="2400">
              <a:solidFill>
                <a:schemeClr val="dk1"/>
              </a:solidFill>
              <a:latin typeface="Arial"/>
              <a:ea typeface="Arial"/>
              <a:cs typeface="Arial"/>
              <a:sym typeface="Arial"/>
            </a:endParaRPr>
          </a:p>
          <a:p>
            <a:pPr indent="-381000" lvl="0" marL="457200" rtl="0" algn="l">
              <a:spcBef>
                <a:spcPts val="0"/>
              </a:spcBef>
              <a:spcAft>
                <a:spcPts val="0"/>
              </a:spcAft>
              <a:buClr>
                <a:schemeClr val="dk1"/>
              </a:buClr>
              <a:buSzPts val="2400"/>
              <a:buFont typeface="Arial"/>
              <a:buChar char="●"/>
            </a:pPr>
            <a:r>
              <a:rPr lang="en" sz="2400">
                <a:solidFill>
                  <a:schemeClr val="dk1"/>
                </a:solidFill>
                <a:latin typeface="Arial"/>
                <a:ea typeface="Arial"/>
                <a:cs typeface="Arial"/>
                <a:sym typeface="Arial"/>
              </a:rPr>
              <a:t>Sociopolitical model vs. medical model </a:t>
            </a:r>
            <a:endParaRPr sz="2400">
              <a:solidFill>
                <a:schemeClr val="dk1"/>
              </a:solidFill>
              <a:latin typeface="Arial"/>
              <a:ea typeface="Arial"/>
              <a:cs typeface="Arial"/>
              <a:sym typeface="Arial"/>
            </a:endParaRPr>
          </a:p>
          <a:p>
            <a:pPr indent="-381000" lvl="0" marL="457200" rtl="0" algn="l">
              <a:spcBef>
                <a:spcPts val="0"/>
              </a:spcBef>
              <a:spcAft>
                <a:spcPts val="0"/>
              </a:spcAft>
              <a:buClr>
                <a:schemeClr val="dk1"/>
              </a:buClr>
              <a:buSzPts val="2400"/>
              <a:buFont typeface="Arial"/>
              <a:buChar char="●"/>
            </a:pPr>
            <a:r>
              <a:rPr lang="en" sz="2400">
                <a:solidFill>
                  <a:schemeClr val="dk1"/>
                </a:solidFill>
                <a:latin typeface="Arial"/>
                <a:ea typeface="Arial"/>
                <a:cs typeface="Arial"/>
                <a:sym typeface="Arial"/>
              </a:rPr>
              <a:t>Lack of training and resources</a:t>
            </a:r>
            <a:endParaRPr sz="2400">
              <a:solidFill>
                <a:schemeClr val="dk1"/>
              </a:solidFill>
              <a:latin typeface="Arial"/>
              <a:ea typeface="Arial"/>
              <a:cs typeface="Arial"/>
              <a:sym typeface="Arial"/>
            </a:endParaRPr>
          </a:p>
          <a:p>
            <a:pPr indent="-381000" lvl="0" marL="457200" rtl="0" algn="l">
              <a:spcBef>
                <a:spcPts val="0"/>
              </a:spcBef>
              <a:spcAft>
                <a:spcPts val="0"/>
              </a:spcAft>
              <a:buClr>
                <a:schemeClr val="dk1"/>
              </a:buClr>
              <a:buSzPts val="2400"/>
              <a:buFont typeface="Arial"/>
              <a:buChar char="●"/>
            </a:pPr>
            <a:r>
              <a:rPr lang="en" sz="2400">
                <a:solidFill>
                  <a:schemeClr val="dk1"/>
                </a:solidFill>
                <a:latin typeface="Arial"/>
                <a:ea typeface="Arial"/>
                <a:cs typeface="Arial"/>
                <a:sym typeface="Arial"/>
              </a:rPr>
              <a:t>Deficit view </a:t>
            </a:r>
            <a:endParaRPr sz="24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91300"/>
            <a:ext cx="8520600" cy="572700"/>
          </a:xfrm>
          <a:prstGeom prst="rect">
            <a:avLst/>
          </a:prstGeom>
        </p:spPr>
        <p:txBody>
          <a:bodyPr anchorCtr="0" anchor="t" bIns="91425" lIns="91425" spcFirstLastPara="1" rIns="91425" wrap="square" tIns="91425">
            <a:noAutofit/>
          </a:bodyPr>
          <a:lstStyle/>
          <a:p>
            <a:pPr indent="0" lvl="0" marL="914400" rtl="0" algn="ctr">
              <a:lnSpc>
                <a:spcPct val="115000"/>
              </a:lnSpc>
              <a:spcBef>
                <a:spcPts val="0"/>
              </a:spcBef>
              <a:spcAft>
                <a:spcPts val="0"/>
              </a:spcAft>
              <a:buClr>
                <a:schemeClr val="dk1"/>
              </a:buClr>
              <a:buSzPts val="1100"/>
              <a:buFont typeface="Arial"/>
              <a:buNone/>
            </a:pPr>
            <a:r>
              <a:rPr lang="en" sz="3000">
                <a:latin typeface="Arial"/>
                <a:ea typeface="Arial"/>
                <a:cs typeface="Arial"/>
                <a:sym typeface="Arial"/>
              </a:rPr>
              <a:t>Steps for Assessment</a:t>
            </a:r>
            <a:endParaRPr sz="4700"/>
          </a:p>
        </p:txBody>
      </p:sp>
      <p:sp>
        <p:nvSpPr>
          <p:cNvPr id="77" name="Google Shape;77;p16"/>
          <p:cNvSpPr txBox="1"/>
          <p:nvPr>
            <p:ph idx="1" type="body"/>
          </p:nvPr>
        </p:nvSpPr>
        <p:spPr>
          <a:xfrm>
            <a:off x="362375" y="664000"/>
            <a:ext cx="8520600" cy="3762300"/>
          </a:xfrm>
          <a:prstGeom prst="rect">
            <a:avLst/>
          </a:prstGeom>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chemeClr val="dk1"/>
              </a:buClr>
              <a:buSzPts val="2000"/>
              <a:buFont typeface="Arial"/>
              <a:buAutoNum type="arabicPeriod"/>
            </a:pPr>
            <a:r>
              <a:rPr lang="en" sz="2000">
                <a:solidFill>
                  <a:schemeClr val="dk1"/>
                </a:solidFill>
                <a:latin typeface="Arial"/>
                <a:ea typeface="Arial"/>
                <a:cs typeface="Arial"/>
                <a:sym typeface="Arial"/>
              </a:rPr>
              <a:t>Learn about the learner’s strengths, interests, preferences, and needs to support development of academic, social, emotional, and behavioral skills</a:t>
            </a:r>
            <a:endParaRPr sz="2000">
              <a:solidFill>
                <a:schemeClr val="dk1"/>
              </a:solidFill>
              <a:latin typeface="Arial"/>
              <a:ea typeface="Arial"/>
              <a:cs typeface="Arial"/>
              <a:sym typeface="Arial"/>
            </a:endParaRPr>
          </a:p>
          <a:p>
            <a:pPr indent="-355600" lvl="0" marL="457200" rtl="0" algn="l">
              <a:lnSpc>
                <a:spcPct val="100000"/>
              </a:lnSpc>
              <a:spcBef>
                <a:spcPts val="0"/>
              </a:spcBef>
              <a:spcAft>
                <a:spcPts val="0"/>
              </a:spcAft>
              <a:buClr>
                <a:schemeClr val="dk1"/>
              </a:buClr>
              <a:buSzPts val="2000"/>
              <a:buFont typeface="Arial"/>
              <a:buAutoNum type="arabicPeriod"/>
            </a:pPr>
            <a:r>
              <a:rPr lang="en" sz="2000">
                <a:solidFill>
                  <a:schemeClr val="dk1"/>
                </a:solidFill>
                <a:latin typeface="Arial"/>
                <a:ea typeface="Arial"/>
                <a:cs typeface="Arial"/>
                <a:sym typeface="Arial"/>
              </a:rPr>
              <a:t>Administer assessments and collect data (formal, informal, observational)</a:t>
            </a:r>
            <a:endParaRPr sz="2000">
              <a:solidFill>
                <a:schemeClr val="dk1"/>
              </a:solidFill>
              <a:latin typeface="Arial"/>
              <a:ea typeface="Arial"/>
              <a:cs typeface="Arial"/>
              <a:sym typeface="Arial"/>
            </a:endParaRPr>
          </a:p>
          <a:p>
            <a:pPr indent="-355600" lvl="0" marL="457200" rtl="0" algn="l">
              <a:lnSpc>
                <a:spcPct val="100000"/>
              </a:lnSpc>
              <a:spcBef>
                <a:spcPts val="0"/>
              </a:spcBef>
              <a:spcAft>
                <a:spcPts val="0"/>
              </a:spcAft>
              <a:buClr>
                <a:schemeClr val="dk1"/>
              </a:buClr>
              <a:buSzPts val="2000"/>
              <a:buFont typeface="Arial"/>
              <a:buAutoNum type="arabicPeriod"/>
            </a:pPr>
            <a:r>
              <a:rPr lang="en" sz="2000">
                <a:solidFill>
                  <a:schemeClr val="dk1"/>
                </a:solidFill>
                <a:latin typeface="Arial"/>
                <a:ea typeface="Arial"/>
                <a:cs typeface="Arial"/>
                <a:sym typeface="Arial"/>
              </a:rPr>
              <a:t>Analyze data and write a report that is accessible to learners, families, educators, and support providers </a:t>
            </a:r>
            <a:endParaRPr sz="2000">
              <a:solidFill>
                <a:schemeClr val="dk1"/>
              </a:solidFill>
              <a:latin typeface="Arial"/>
              <a:ea typeface="Arial"/>
              <a:cs typeface="Arial"/>
              <a:sym typeface="Arial"/>
            </a:endParaRPr>
          </a:p>
          <a:p>
            <a:pPr indent="-355600" lvl="0" marL="457200" rtl="0" algn="l">
              <a:lnSpc>
                <a:spcPct val="100000"/>
              </a:lnSpc>
              <a:spcBef>
                <a:spcPts val="0"/>
              </a:spcBef>
              <a:spcAft>
                <a:spcPts val="0"/>
              </a:spcAft>
              <a:buClr>
                <a:schemeClr val="dk1"/>
              </a:buClr>
              <a:buSzPts val="2000"/>
              <a:buFont typeface="Arial"/>
              <a:buAutoNum type="arabicPeriod"/>
            </a:pPr>
            <a:r>
              <a:rPr lang="en" sz="2000">
                <a:solidFill>
                  <a:schemeClr val="dk1"/>
                </a:solidFill>
                <a:latin typeface="Arial"/>
                <a:ea typeface="Arial"/>
                <a:cs typeface="Arial"/>
                <a:sym typeface="Arial"/>
              </a:rPr>
              <a:t>Create a plan with measurable goals that involves the learner and family/caregiver in planning which will be shared with learner, family and other educators</a:t>
            </a:r>
            <a:endParaRPr sz="2000">
              <a:solidFill>
                <a:schemeClr val="dk1"/>
              </a:solidFill>
              <a:latin typeface="Arial"/>
              <a:ea typeface="Arial"/>
              <a:cs typeface="Arial"/>
              <a:sym typeface="Arial"/>
            </a:endParaRPr>
          </a:p>
          <a:p>
            <a:pPr indent="-355600" lvl="0" marL="457200" rtl="0" algn="l">
              <a:lnSpc>
                <a:spcPct val="100000"/>
              </a:lnSpc>
              <a:spcBef>
                <a:spcPts val="0"/>
              </a:spcBef>
              <a:spcAft>
                <a:spcPts val="0"/>
              </a:spcAft>
              <a:buClr>
                <a:schemeClr val="dk1"/>
              </a:buClr>
              <a:buSzPts val="2000"/>
              <a:buFont typeface="Arial"/>
              <a:buAutoNum type="arabicPeriod"/>
            </a:pPr>
            <a:r>
              <a:rPr lang="en" sz="2000">
                <a:solidFill>
                  <a:schemeClr val="dk1"/>
                </a:solidFill>
                <a:latin typeface="Arial"/>
                <a:ea typeface="Arial"/>
                <a:cs typeface="Arial"/>
                <a:sym typeface="Arial"/>
              </a:rPr>
              <a:t>Collaborative progress monitoring with regular check-ins </a:t>
            </a:r>
            <a:endParaRPr sz="20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5058388" y="684800"/>
            <a:ext cx="3950535" cy="3863999"/>
          </a:xfrm>
          <a:prstGeom prst="rect">
            <a:avLst/>
          </a:prstGeom>
          <a:noFill/>
          <a:ln>
            <a:noFill/>
          </a:ln>
        </p:spPr>
      </p:pic>
      <p:sp>
        <p:nvSpPr>
          <p:cNvPr id="83" name="Google Shape;83;p17"/>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MTSS: Areas of Assessment</a:t>
            </a:r>
            <a:endParaRPr/>
          </a:p>
        </p:txBody>
      </p:sp>
      <p:sp>
        <p:nvSpPr>
          <p:cNvPr id="84" name="Google Shape;84;p17"/>
          <p:cNvSpPr txBox="1"/>
          <p:nvPr>
            <p:ph idx="1" type="body"/>
          </p:nvPr>
        </p:nvSpPr>
        <p:spPr>
          <a:xfrm>
            <a:off x="139950" y="684800"/>
            <a:ext cx="5012400" cy="386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Tier 1: </a:t>
            </a:r>
            <a:r>
              <a:rPr lang="en">
                <a:solidFill>
                  <a:schemeClr val="dk1"/>
                </a:solidFill>
              </a:rPr>
              <a:t>Universal Assessment (screening)</a:t>
            </a:r>
            <a:endParaRPr>
              <a:solidFill>
                <a:schemeClr val="dk1"/>
              </a:solidFill>
            </a:endParaRPr>
          </a:p>
          <a:p>
            <a:pPr indent="0" lvl="0" marL="0" rtl="0" algn="l">
              <a:spcBef>
                <a:spcPts val="1200"/>
              </a:spcBef>
              <a:spcAft>
                <a:spcPts val="0"/>
              </a:spcAft>
              <a:buNone/>
            </a:pPr>
            <a:r>
              <a:rPr lang="en">
                <a:solidFill>
                  <a:schemeClr val="dk1"/>
                </a:solidFill>
              </a:rPr>
              <a:t>Tiers 2 &amp; 3: Learning More About Learners Assessment (diagnostic, progress monitoring, outcome)</a:t>
            </a:r>
            <a:endParaRPr>
              <a:solidFill>
                <a:schemeClr val="dk1"/>
              </a:solidFill>
            </a:endParaRPr>
          </a:p>
          <a:p>
            <a:pPr indent="-342900" lvl="0" marL="457200" rtl="0" algn="l">
              <a:spcBef>
                <a:spcPts val="1200"/>
              </a:spcBef>
              <a:spcAft>
                <a:spcPts val="0"/>
              </a:spcAft>
              <a:buClr>
                <a:schemeClr val="dk1"/>
              </a:buClr>
              <a:buSzPts val="1800"/>
              <a:buChar char="●"/>
            </a:pPr>
            <a:r>
              <a:rPr i="1" lang="en">
                <a:solidFill>
                  <a:schemeClr val="dk1"/>
                </a:solidFill>
              </a:rPr>
              <a:t>Academic: </a:t>
            </a:r>
            <a:r>
              <a:rPr lang="en">
                <a:solidFill>
                  <a:schemeClr val="dk1"/>
                </a:solidFill>
              </a:rPr>
              <a:t>areas and skills</a:t>
            </a:r>
            <a:endParaRPr>
              <a:solidFill>
                <a:schemeClr val="dk1"/>
              </a:solidFill>
            </a:endParaRPr>
          </a:p>
          <a:p>
            <a:pPr indent="-342900" lvl="0" marL="457200" rtl="0" algn="l">
              <a:spcBef>
                <a:spcPts val="0"/>
              </a:spcBef>
              <a:spcAft>
                <a:spcPts val="0"/>
              </a:spcAft>
              <a:buClr>
                <a:schemeClr val="dk1"/>
              </a:buClr>
              <a:buSzPts val="1800"/>
              <a:buChar char="●"/>
            </a:pPr>
            <a:r>
              <a:rPr i="1" lang="en">
                <a:solidFill>
                  <a:schemeClr val="dk1"/>
                </a:solidFill>
              </a:rPr>
              <a:t>Social:</a:t>
            </a:r>
            <a:r>
              <a:rPr lang="en">
                <a:solidFill>
                  <a:schemeClr val="dk1"/>
                </a:solidFill>
              </a:rPr>
              <a:t> relationships</a:t>
            </a:r>
            <a:endParaRPr>
              <a:solidFill>
                <a:schemeClr val="dk1"/>
              </a:solidFill>
            </a:endParaRPr>
          </a:p>
          <a:p>
            <a:pPr indent="-342900" lvl="0" marL="457200" rtl="0" algn="l">
              <a:spcBef>
                <a:spcPts val="0"/>
              </a:spcBef>
              <a:spcAft>
                <a:spcPts val="0"/>
              </a:spcAft>
              <a:buClr>
                <a:schemeClr val="dk1"/>
              </a:buClr>
              <a:buSzPts val="1800"/>
              <a:buChar char="●"/>
            </a:pPr>
            <a:r>
              <a:rPr i="1" lang="en">
                <a:solidFill>
                  <a:schemeClr val="dk1"/>
                </a:solidFill>
              </a:rPr>
              <a:t>Emotional: </a:t>
            </a:r>
            <a:r>
              <a:rPr lang="en">
                <a:solidFill>
                  <a:schemeClr val="dk1"/>
                </a:solidFill>
              </a:rPr>
              <a:t>self-awareness, trauma-informed</a:t>
            </a:r>
            <a:endParaRPr>
              <a:solidFill>
                <a:schemeClr val="dk1"/>
              </a:solidFill>
            </a:endParaRPr>
          </a:p>
          <a:p>
            <a:pPr indent="-342900" lvl="0" marL="457200" rtl="0" algn="l">
              <a:spcBef>
                <a:spcPts val="0"/>
              </a:spcBef>
              <a:spcAft>
                <a:spcPts val="0"/>
              </a:spcAft>
              <a:buClr>
                <a:schemeClr val="dk1"/>
              </a:buClr>
              <a:buSzPts val="1800"/>
              <a:buChar char="●"/>
            </a:pPr>
            <a:r>
              <a:rPr i="1" lang="en">
                <a:solidFill>
                  <a:schemeClr val="dk1"/>
                </a:solidFill>
              </a:rPr>
              <a:t>Behavior: </a:t>
            </a:r>
            <a:r>
              <a:rPr lang="en">
                <a:solidFill>
                  <a:schemeClr val="dk1"/>
                </a:solidFill>
              </a:rPr>
              <a:t>executive functioning </a:t>
            </a:r>
            <a:endParaRPr>
              <a:solidFill>
                <a:schemeClr val="dk1"/>
              </a:solidFill>
            </a:endParaRPr>
          </a:p>
          <a:p>
            <a:pPr indent="-342900" lvl="0" marL="457200" rtl="0" algn="l">
              <a:spcBef>
                <a:spcPts val="0"/>
              </a:spcBef>
              <a:spcAft>
                <a:spcPts val="0"/>
              </a:spcAft>
              <a:buClr>
                <a:schemeClr val="dk1"/>
              </a:buClr>
              <a:buSzPts val="1800"/>
              <a:buChar char="●"/>
            </a:pPr>
            <a:r>
              <a:rPr i="1" lang="en">
                <a:solidFill>
                  <a:schemeClr val="dk1"/>
                </a:solidFill>
              </a:rPr>
              <a:t>Speech &amp; language:</a:t>
            </a:r>
            <a:r>
              <a:rPr lang="en">
                <a:solidFill>
                  <a:schemeClr val="dk1"/>
                </a:solidFill>
              </a:rPr>
              <a:t> communication</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28147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900">
                <a:latin typeface="Arial"/>
                <a:ea typeface="Arial"/>
                <a:cs typeface="Arial"/>
                <a:sym typeface="Arial"/>
              </a:rPr>
              <a:t>Contextualizing Assessment</a:t>
            </a:r>
            <a:endParaRPr sz="2900"/>
          </a:p>
        </p:txBody>
      </p:sp>
      <p:sp>
        <p:nvSpPr>
          <p:cNvPr id="90" name="Google Shape;90;p18"/>
          <p:cNvSpPr txBox="1"/>
          <p:nvPr>
            <p:ph idx="1" type="body"/>
          </p:nvPr>
        </p:nvSpPr>
        <p:spPr>
          <a:xfrm>
            <a:off x="362375" y="927625"/>
            <a:ext cx="8520600" cy="362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solidFill>
                  <a:schemeClr val="dk1"/>
                </a:solidFill>
                <a:latin typeface="Arial"/>
                <a:ea typeface="Arial"/>
                <a:cs typeface="Arial"/>
                <a:sym typeface="Arial"/>
              </a:rPr>
              <a:t>Before completing the activity, you may need to think about:</a:t>
            </a:r>
            <a:endParaRPr sz="2200">
              <a:solidFill>
                <a:schemeClr val="dk1"/>
              </a:solidFill>
              <a:latin typeface="Arial"/>
              <a:ea typeface="Arial"/>
              <a:cs typeface="Arial"/>
              <a:sym typeface="Arial"/>
            </a:endParaRPr>
          </a:p>
          <a:p>
            <a:pPr indent="-368300" lvl="0" marL="457200" rtl="0" algn="l">
              <a:spcBef>
                <a:spcPts val="1200"/>
              </a:spcBef>
              <a:spcAft>
                <a:spcPts val="0"/>
              </a:spcAft>
              <a:buClr>
                <a:schemeClr val="dk1"/>
              </a:buClr>
              <a:buSzPts val="2200"/>
              <a:buFont typeface="Arial"/>
              <a:buChar char="●"/>
            </a:pPr>
            <a:r>
              <a:rPr lang="en" sz="2200">
                <a:solidFill>
                  <a:schemeClr val="dk1"/>
                </a:solidFill>
                <a:latin typeface="Arial"/>
                <a:ea typeface="Arial"/>
                <a:cs typeface="Arial"/>
                <a:sym typeface="Arial"/>
              </a:rPr>
              <a:t>Regional legislation</a:t>
            </a:r>
            <a:endParaRPr sz="2200">
              <a:solidFill>
                <a:schemeClr val="dk1"/>
              </a:solidFill>
              <a:latin typeface="Arial"/>
              <a:ea typeface="Arial"/>
              <a:cs typeface="Arial"/>
              <a:sym typeface="Arial"/>
            </a:endParaRPr>
          </a:p>
          <a:p>
            <a:pPr indent="-368300" lvl="0" marL="457200" rtl="0" algn="l">
              <a:spcBef>
                <a:spcPts val="0"/>
              </a:spcBef>
              <a:spcAft>
                <a:spcPts val="0"/>
              </a:spcAft>
              <a:buClr>
                <a:schemeClr val="dk1"/>
              </a:buClr>
              <a:buSzPts val="2200"/>
              <a:buFont typeface="Arial"/>
              <a:buChar char="●"/>
            </a:pPr>
            <a:r>
              <a:rPr lang="en" sz="2200">
                <a:solidFill>
                  <a:schemeClr val="dk1"/>
                </a:solidFill>
                <a:latin typeface="Arial"/>
                <a:ea typeface="Arial"/>
                <a:cs typeface="Arial"/>
                <a:sym typeface="Arial"/>
              </a:rPr>
              <a:t>Access to materials </a:t>
            </a:r>
            <a:endParaRPr sz="2200">
              <a:solidFill>
                <a:schemeClr val="dk1"/>
              </a:solidFill>
              <a:latin typeface="Arial"/>
              <a:ea typeface="Arial"/>
              <a:cs typeface="Arial"/>
              <a:sym typeface="Arial"/>
            </a:endParaRPr>
          </a:p>
          <a:p>
            <a:pPr indent="-368300" lvl="0" marL="457200" rtl="0" algn="l">
              <a:spcBef>
                <a:spcPts val="0"/>
              </a:spcBef>
              <a:spcAft>
                <a:spcPts val="0"/>
              </a:spcAft>
              <a:buClr>
                <a:schemeClr val="dk1"/>
              </a:buClr>
              <a:buSzPts val="2200"/>
              <a:buFont typeface="Arial"/>
              <a:buChar char="●"/>
            </a:pPr>
            <a:r>
              <a:rPr lang="en" sz="2200">
                <a:solidFill>
                  <a:schemeClr val="dk1"/>
                </a:solidFill>
                <a:latin typeface="Arial"/>
                <a:ea typeface="Arial"/>
                <a:cs typeface="Arial"/>
                <a:sym typeface="Arial"/>
              </a:rPr>
              <a:t>Time </a:t>
            </a:r>
            <a:endParaRPr sz="2200">
              <a:solidFill>
                <a:schemeClr val="dk1"/>
              </a:solidFill>
              <a:latin typeface="Arial"/>
              <a:ea typeface="Arial"/>
              <a:cs typeface="Arial"/>
              <a:sym typeface="Arial"/>
            </a:endParaRPr>
          </a:p>
          <a:p>
            <a:pPr indent="-368300" lvl="0" marL="457200" rtl="0" algn="l">
              <a:spcBef>
                <a:spcPts val="0"/>
              </a:spcBef>
              <a:spcAft>
                <a:spcPts val="0"/>
              </a:spcAft>
              <a:buClr>
                <a:schemeClr val="dk1"/>
              </a:buClr>
              <a:buSzPts val="2200"/>
              <a:buFont typeface="Arial"/>
              <a:buChar char="●"/>
            </a:pPr>
            <a:r>
              <a:rPr lang="en" sz="2200">
                <a:solidFill>
                  <a:schemeClr val="dk1"/>
                </a:solidFill>
                <a:latin typeface="Arial"/>
                <a:ea typeface="Arial"/>
                <a:cs typeface="Arial"/>
                <a:sym typeface="Arial"/>
              </a:rPr>
              <a:t>Resources </a:t>
            </a:r>
            <a:endParaRPr sz="2200">
              <a:solidFill>
                <a:schemeClr val="dk1"/>
              </a:solidFill>
              <a:latin typeface="Arial"/>
              <a:ea typeface="Arial"/>
              <a:cs typeface="Arial"/>
              <a:sym typeface="Arial"/>
            </a:endParaRPr>
          </a:p>
          <a:p>
            <a:pPr indent="-368300" lvl="0" marL="457200" rtl="0" algn="l">
              <a:spcBef>
                <a:spcPts val="0"/>
              </a:spcBef>
              <a:spcAft>
                <a:spcPts val="0"/>
              </a:spcAft>
              <a:buClr>
                <a:schemeClr val="dk1"/>
              </a:buClr>
              <a:buSzPts val="2200"/>
              <a:buFont typeface="Arial"/>
              <a:buChar char="●"/>
            </a:pPr>
            <a:r>
              <a:rPr lang="en" sz="2200">
                <a:solidFill>
                  <a:schemeClr val="dk1"/>
                </a:solidFill>
                <a:latin typeface="Arial"/>
                <a:ea typeface="Arial"/>
                <a:cs typeface="Arial"/>
                <a:sym typeface="Arial"/>
              </a:rPr>
              <a:t>Access to personnel, family</a:t>
            </a:r>
            <a:endParaRPr sz="2200">
              <a:solidFill>
                <a:schemeClr val="dk1"/>
              </a:solidFill>
              <a:latin typeface="Arial"/>
              <a:ea typeface="Arial"/>
              <a:cs typeface="Arial"/>
              <a:sym typeface="Arial"/>
            </a:endParaRPr>
          </a:p>
          <a:p>
            <a:pPr indent="-368300" lvl="0" marL="457200" rtl="0" algn="l">
              <a:spcBef>
                <a:spcPts val="0"/>
              </a:spcBef>
              <a:spcAft>
                <a:spcPts val="0"/>
              </a:spcAft>
              <a:buClr>
                <a:schemeClr val="dk1"/>
              </a:buClr>
              <a:buSzPts val="2200"/>
              <a:buFont typeface="Arial"/>
              <a:buChar char="●"/>
            </a:pPr>
            <a:r>
              <a:rPr lang="en" sz="2200">
                <a:solidFill>
                  <a:schemeClr val="dk1"/>
                </a:solidFill>
                <a:latin typeface="Arial"/>
                <a:ea typeface="Arial"/>
                <a:cs typeface="Arial"/>
                <a:sym typeface="Arial"/>
              </a:rPr>
              <a:t>School level restrictions, flexibility, and roles/duties</a:t>
            </a:r>
            <a:endParaRPr sz="2200">
              <a:solidFill>
                <a:schemeClr val="dk1"/>
              </a:solidFill>
              <a:latin typeface="Arial"/>
              <a:ea typeface="Arial"/>
              <a:cs typeface="Arial"/>
              <a:sym typeface="Arial"/>
            </a:endParaRPr>
          </a:p>
          <a:p>
            <a:pPr indent="-368300" lvl="0" marL="457200" rtl="0" algn="l">
              <a:spcBef>
                <a:spcPts val="0"/>
              </a:spcBef>
              <a:spcAft>
                <a:spcPts val="0"/>
              </a:spcAft>
              <a:buClr>
                <a:schemeClr val="dk1"/>
              </a:buClr>
              <a:buSzPts val="2200"/>
              <a:buFont typeface="Arial"/>
              <a:buChar char="●"/>
            </a:pPr>
            <a:r>
              <a:rPr lang="en" sz="2200">
                <a:solidFill>
                  <a:schemeClr val="dk1"/>
                </a:solidFill>
                <a:latin typeface="Arial"/>
                <a:ea typeface="Arial"/>
                <a:cs typeface="Arial"/>
                <a:sym typeface="Arial"/>
              </a:rPr>
              <a:t>Language and/or cultural differences   </a:t>
            </a:r>
            <a:endParaRPr sz="22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175650" y="1622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0" lang="en" sz="4400">
                <a:latin typeface="Arial"/>
                <a:ea typeface="Arial"/>
                <a:cs typeface="Arial"/>
                <a:sym typeface="Arial"/>
              </a:rPr>
              <a:t>Assessment Resources</a:t>
            </a:r>
            <a:endParaRPr sz="4400"/>
          </a:p>
        </p:txBody>
      </p:sp>
      <p:sp>
        <p:nvSpPr>
          <p:cNvPr id="96" name="Google Shape;96;p19"/>
          <p:cNvSpPr txBox="1"/>
          <p:nvPr>
            <p:ph idx="1" type="body"/>
          </p:nvPr>
        </p:nvSpPr>
        <p:spPr>
          <a:xfrm>
            <a:off x="362375" y="1132275"/>
            <a:ext cx="6411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u="sng">
                <a:solidFill>
                  <a:schemeClr val="hlink"/>
                </a:solidFill>
                <a:hlinkClick r:id="rId3"/>
              </a:rPr>
              <a:t>Assessment Tools Folder</a:t>
            </a:r>
            <a:r>
              <a:rPr lang="en" sz="1900"/>
              <a:t> (Resources for International and North America)</a:t>
            </a:r>
            <a:endParaRPr sz="1900"/>
          </a:p>
          <a:p>
            <a:pPr indent="0" lvl="0" marL="0" rtl="0" algn="l">
              <a:spcBef>
                <a:spcPts val="1200"/>
              </a:spcBef>
              <a:spcAft>
                <a:spcPts val="0"/>
              </a:spcAft>
              <a:buNone/>
            </a:pPr>
            <a:r>
              <a:rPr lang="en" sz="1900" u="sng">
                <a:solidFill>
                  <a:schemeClr val="hlink"/>
                </a:solidFill>
                <a:hlinkClick r:id="rId4"/>
              </a:rPr>
              <a:t>IRIS Modules on Assessment</a:t>
            </a:r>
            <a:r>
              <a:rPr lang="en" sz="1900"/>
              <a:t>:</a:t>
            </a:r>
            <a:endParaRPr sz="1900"/>
          </a:p>
          <a:p>
            <a:pPr indent="-323850" lvl="0" marL="457200" rtl="0" algn="l">
              <a:spcBef>
                <a:spcPts val="1200"/>
              </a:spcBef>
              <a:spcAft>
                <a:spcPts val="0"/>
              </a:spcAft>
              <a:buSzPts val="1500"/>
              <a:buChar char="●"/>
            </a:pPr>
            <a:r>
              <a:rPr lang="en" sz="1500" u="sng">
                <a:solidFill>
                  <a:schemeClr val="hlink"/>
                </a:solidFill>
                <a:hlinkClick r:id="rId5"/>
              </a:rPr>
              <a:t>Assessing the General Education Curriculum </a:t>
            </a:r>
            <a:endParaRPr sz="1500"/>
          </a:p>
          <a:p>
            <a:pPr indent="-323850" lvl="0" marL="457200" rtl="0" algn="l">
              <a:spcBef>
                <a:spcPts val="0"/>
              </a:spcBef>
              <a:spcAft>
                <a:spcPts val="0"/>
              </a:spcAft>
              <a:buSzPts val="1500"/>
              <a:buChar char="●"/>
            </a:pPr>
            <a:r>
              <a:rPr lang="en" sz="1500" u="sng">
                <a:solidFill>
                  <a:schemeClr val="hlink"/>
                </a:solidFill>
                <a:hlinkClick r:id="rId6"/>
              </a:rPr>
              <a:t>Accommodations during testing</a:t>
            </a:r>
            <a:endParaRPr sz="1500"/>
          </a:p>
          <a:p>
            <a:pPr indent="-323850" lvl="0" marL="457200" rtl="0" algn="l">
              <a:spcBef>
                <a:spcPts val="0"/>
              </a:spcBef>
              <a:spcAft>
                <a:spcPts val="0"/>
              </a:spcAft>
              <a:buSzPts val="1500"/>
              <a:buChar char="●"/>
            </a:pPr>
            <a:r>
              <a:rPr lang="en" sz="1500" u="sng">
                <a:solidFill>
                  <a:schemeClr val="hlink"/>
                </a:solidFill>
                <a:hlinkClick r:id="rId7"/>
              </a:rPr>
              <a:t>Collecting and analyzing data for data-based individualization</a:t>
            </a:r>
            <a:endParaRPr sz="1500"/>
          </a:p>
          <a:p>
            <a:pPr indent="0" lvl="0" marL="0" rtl="0" algn="l">
              <a:spcBef>
                <a:spcPts val="1200"/>
              </a:spcBef>
              <a:spcAft>
                <a:spcPts val="1200"/>
              </a:spcAft>
              <a:buNone/>
            </a:pPr>
            <a:r>
              <a:rPr lang="en" sz="1900" u="sng">
                <a:solidFill>
                  <a:schemeClr val="hlink"/>
                </a:solidFill>
                <a:hlinkClick r:id="rId8"/>
              </a:rPr>
              <a:t>CEEDAR/CEC High Leverage Practices: Assessment</a:t>
            </a:r>
            <a:endParaRPr sz="1500"/>
          </a:p>
        </p:txBody>
      </p:sp>
      <p:pic>
        <p:nvPicPr>
          <p:cNvPr id="97" name="Google Shape;97;p19"/>
          <p:cNvPicPr preferRelativeResize="0"/>
          <p:nvPr/>
        </p:nvPicPr>
        <p:blipFill>
          <a:blip r:embed="rId9">
            <a:alphaModFix/>
          </a:blip>
          <a:stretch>
            <a:fillRect/>
          </a:stretch>
        </p:blipFill>
        <p:spPr>
          <a:xfrm>
            <a:off x="9604325" y="162200"/>
            <a:ext cx="2263900" cy="5659750"/>
          </a:xfrm>
          <a:prstGeom prst="rect">
            <a:avLst/>
          </a:prstGeom>
          <a:noFill/>
          <a:ln>
            <a:noFill/>
          </a:ln>
        </p:spPr>
      </p:pic>
      <p:pic>
        <p:nvPicPr>
          <p:cNvPr id="98" name="Google Shape;98;p19"/>
          <p:cNvPicPr preferRelativeResize="0"/>
          <p:nvPr/>
        </p:nvPicPr>
        <p:blipFill>
          <a:blip r:embed="rId10">
            <a:alphaModFix/>
          </a:blip>
          <a:stretch>
            <a:fillRect/>
          </a:stretch>
        </p:blipFill>
        <p:spPr>
          <a:xfrm>
            <a:off x="6977525" y="93525"/>
            <a:ext cx="2057400" cy="4956450"/>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76200"/>
            <a:ext cx="8520600" cy="332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400"/>
              <a:t>Selected </a:t>
            </a:r>
            <a:r>
              <a:rPr lang="en" sz="2400"/>
              <a:t>References </a:t>
            </a:r>
            <a:endParaRPr sz="2400"/>
          </a:p>
        </p:txBody>
      </p:sp>
      <p:sp>
        <p:nvSpPr>
          <p:cNvPr id="104" name="Google Shape;104;p20"/>
          <p:cNvSpPr txBox="1"/>
          <p:nvPr>
            <p:ph idx="1" type="body"/>
          </p:nvPr>
        </p:nvSpPr>
        <p:spPr>
          <a:xfrm>
            <a:off x="35000" y="393625"/>
            <a:ext cx="9053700" cy="4749900"/>
          </a:xfrm>
          <a:prstGeom prst="rect">
            <a:avLst/>
          </a:prstGeom>
          <a:solidFill>
            <a:schemeClr val="lt1"/>
          </a:solidFill>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Clr>
                <a:schemeClr val="dk1"/>
              </a:buClr>
              <a:buSzPts val="523"/>
              <a:buFont typeface="Arial"/>
              <a:buNone/>
            </a:pPr>
            <a:r>
              <a:rPr lang="en" sz="1000">
                <a:solidFill>
                  <a:srgbClr val="222222"/>
                </a:solidFill>
                <a:highlight>
                  <a:srgbClr val="FFFFFF"/>
                </a:highlight>
                <a:latin typeface="Times New Roman"/>
                <a:ea typeface="Times New Roman"/>
                <a:cs typeface="Times New Roman"/>
                <a:sym typeface="Times New Roman"/>
              </a:rPr>
              <a:t>Aceves, T. C. and Kennedy, M. J. (Eds.) (2024, February). High-leverage practices for students with disabilities. 2nd edition. Arlington, VA: Council for Exceptional Children and CEEDAR Center.</a:t>
            </a:r>
            <a:endParaRPr sz="1000">
              <a:solidFill>
                <a:srgbClr val="222222"/>
              </a:solidFill>
              <a:highlight>
                <a:srgbClr val="FFFFFF"/>
              </a:highlight>
              <a:latin typeface="Times New Roman"/>
              <a:ea typeface="Times New Roman"/>
              <a:cs typeface="Times New Roman"/>
              <a:sym typeface="Times New Roman"/>
            </a:endParaRPr>
          </a:p>
          <a:p>
            <a:pPr indent="-457200" lvl="0" marL="457200" rtl="0" algn="l">
              <a:lnSpc>
                <a:spcPct val="100000"/>
              </a:lnSpc>
              <a:spcBef>
                <a:spcPts val="0"/>
              </a:spcBef>
              <a:spcAft>
                <a:spcPts val="0"/>
              </a:spcAft>
              <a:buClr>
                <a:schemeClr val="dk1"/>
              </a:buClr>
              <a:buSzPts val="523"/>
              <a:buFont typeface="Arial"/>
              <a:buNone/>
            </a:pPr>
            <a:r>
              <a:rPr lang="en" sz="1000">
                <a:solidFill>
                  <a:srgbClr val="0E101A"/>
                </a:solidFill>
                <a:highlight>
                  <a:srgbClr val="FFFFFF"/>
                </a:highlight>
                <a:latin typeface="Times New Roman"/>
                <a:ea typeface="Times New Roman"/>
                <a:cs typeface="Times New Roman"/>
                <a:sym typeface="Times New Roman"/>
              </a:rPr>
              <a:t>Annamma, S. A., Connor, D. J., &amp; Ferri, B. A. (2013). Dis/ability Critical Race Studies (Discrit): Theorizing at the Intersections of Race and Dis/ability. </a:t>
            </a:r>
            <a:r>
              <a:rPr i="1" lang="en" sz="1000">
                <a:solidFill>
                  <a:srgbClr val="0E101A"/>
                </a:solidFill>
                <a:highlight>
                  <a:srgbClr val="FFFFFF"/>
                </a:highlight>
                <a:latin typeface="Times New Roman"/>
                <a:ea typeface="Times New Roman"/>
                <a:cs typeface="Times New Roman"/>
                <a:sym typeface="Times New Roman"/>
              </a:rPr>
              <a:t>Race Ethnicity and Education 16 (1):</a:t>
            </a:r>
            <a:r>
              <a:rPr lang="en" sz="1000">
                <a:solidFill>
                  <a:srgbClr val="0E101A"/>
                </a:solidFill>
                <a:highlight>
                  <a:srgbClr val="FFFFFF"/>
                </a:highlight>
                <a:latin typeface="Times New Roman"/>
                <a:ea typeface="Times New Roman"/>
                <a:cs typeface="Times New Roman"/>
                <a:sym typeface="Times New Roman"/>
              </a:rPr>
              <a:t> 1–31. doi:10.1080/13613324.2012.730511.</a:t>
            </a:r>
            <a:endParaRPr sz="1000">
              <a:solidFill>
                <a:srgbClr val="222222"/>
              </a:solidFill>
              <a:highlight>
                <a:srgbClr val="FFFFFF"/>
              </a:highlight>
              <a:latin typeface="Times New Roman"/>
              <a:ea typeface="Times New Roman"/>
              <a:cs typeface="Times New Roman"/>
              <a:sym typeface="Times New Roman"/>
            </a:endParaRPr>
          </a:p>
          <a:p>
            <a:pPr indent="-457200" lvl="0" marL="457200" rtl="0" algn="l">
              <a:lnSpc>
                <a:spcPct val="100000"/>
              </a:lnSpc>
              <a:spcBef>
                <a:spcPts val="0"/>
              </a:spcBef>
              <a:spcAft>
                <a:spcPts val="0"/>
              </a:spcAft>
              <a:buClr>
                <a:schemeClr val="dk1"/>
              </a:buClr>
              <a:buSzPts val="523"/>
              <a:buFont typeface="Arial"/>
              <a:buNone/>
            </a:pPr>
            <a:r>
              <a:rPr lang="en" sz="1000">
                <a:solidFill>
                  <a:srgbClr val="0E101A"/>
                </a:solidFill>
                <a:highlight>
                  <a:srgbClr val="FFFFFF"/>
                </a:highlight>
                <a:latin typeface="Times New Roman"/>
                <a:ea typeface="Times New Roman"/>
                <a:cs typeface="Times New Roman"/>
                <a:sym typeface="Times New Roman"/>
              </a:rPr>
              <a:t>Artiles, A. J., Kozleski, E., Trent, S., Osher, D., &amp; Ortiz, A. (2010). Justifying and explaining disproportionality, 1968-2008: A critique of underlying views of culture. </a:t>
            </a:r>
            <a:r>
              <a:rPr i="1" lang="en" sz="1000">
                <a:solidFill>
                  <a:srgbClr val="0E101A"/>
                </a:solidFill>
                <a:highlight>
                  <a:srgbClr val="FFFFFF"/>
                </a:highlight>
                <a:latin typeface="Times New Roman"/>
                <a:ea typeface="Times New Roman"/>
                <a:cs typeface="Times New Roman"/>
                <a:sym typeface="Times New Roman"/>
              </a:rPr>
              <a:t>Exceptional Children, 76, </a:t>
            </a:r>
            <a:r>
              <a:rPr lang="en" sz="1000">
                <a:solidFill>
                  <a:srgbClr val="0E101A"/>
                </a:solidFill>
                <a:highlight>
                  <a:srgbClr val="FFFFFF"/>
                </a:highlight>
                <a:latin typeface="Times New Roman"/>
                <a:ea typeface="Times New Roman"/>
                <a:cs typeface="Times New Roman"/>
                <a:sym typeface="Times New Roman"/>
              </a:rPr>
              <a:t>279-299.</a:t>
            </a:r>
            <a:endParaRPr sz="1000">
              <a:solidFill>
                <a:srgbClr val="222222"/>
              </a:solidFill>
              <a:highlight>
                <a:srgbClr val="FFFFFF"/>
              </a:highlight>
              <a:latin typeface="Times New Roman"/>
              <a:ea typeface="Times New Roman"/>
              <a:cs typeface="Times New Roman"/>
              <a:sym typeface="Times New Roman"/>
            </a:endParaRPr>
          </a:p>
          <a:p>
            <a:pPr indent="-457200" lvl="0" marL="457200" rtl="0" algn="l">
              <a:lnSpc>
                <a:spcPct val="100000"/>
              </a:lnSpc>
              <a:spcBef>
                <a:spcPts val="0"/>
              </a:spcBef>
              <a:spcAft>
                <a:spcPts val="0"/>
              </a:spcAft>
              <a:buClr>
                <a:schemeClr val="dk1"/>
              </a:buClr>
              <a:buSzPts val="523"/>
              <a:buFont typeface="Arial"/>
              <a:buNone/>
            </a:pPr>
            <a:r>
              <a:rPr lang="en" sz="1000">
                <a:solidFill>
                  <a:srgbClr val="222222"/>
                </a:solidFill>
                <a:highlight>
                  <a:srgbClr val="FFFFFF"/>
                </a:highlight>
                <a:latin typeface="Times New Roman"/>
                <a:ea typeface="Times New Roman"/>
                <a:cs typeface="Times New Roman"/>
                <a:sym typeface="Times New Roman"/>
              </a:rPr>
              <a:t>Basha, T. Y. A., Al-Sana'ani, A. S., &amp; Al-Mekhlafi, S. A. S. (2024). Inclusive Education in Yemen: Policies, Practices, and Barriers. </a:t>
            </a:r>
            <a:r>
              <a:rPr i="1" lang="en" sz="1000">
                <a:solidFill>
                  <a:srgbClr val="222222"/>
                </a:solidFill>
                <a:highlight>
                  <a:srgbClr val="FFFFFF"/>
                </a:highlight>
                <a:latin typeface="Times New Roman"/>
                <a:ea typeface="Times New Roman"/>
                <a:cs typeface="Times New Roman"/>
                <a:sym typeface="Times New Roman"/>
              </a:rPr>
              <a:t>Journal of International Special Needs Education</a:t>
            </a:r>
            <a:r>
              <a:rPr lang="en" sz="1000">
                <a:solidFill>
                  <a:srgbClr val="222222"/>
                </a:solidFill>
                <a:highlight>
                  <a:srgbClr val="FFFFFF"/>
                </a:highlight>
                <a:latin typeface="Times New Roman"/>
                <a:ea typeface="Times New Roman"/>
                <a:cs typeface="Times New Roman"/>
                <a:sym typeface="Times New Roman"/>
              </a:rPr>
              <a:t>.</a:t>
            </a:r>
            <a:endParaRPr sz="1000">
              <a:solidFill>
                <a:schemeClr val="dk1"/>
              </a:solidFill>
              <a:latin typeface="Times New Roman"/>
              <a:ea typeface="Times New Roman"/>
              <a:cs typeface="Times New Roman"/>
              <a:sym typeface="Times New Roman"/>
            </a:endParaRPr>
          </a:p>
          <a:p>
            <a:pPr indent="-457200" lvl="0" marL="457200" rtl="0" algn="l">
              <a:lnSpc>
                <a:spcPct val="100000"/>
              </a:lnSpc>
              <a:spcBef>
                <a:spcPts val="0"/>
              </a:spcBef>
              <a:spcAft>
                <a:spcPts val="0"/>
              </a:spcAft>
              <a:buClr>
                <a:schemeClr val="dk1"/>
              </a:buClr>
              <a:buSzPts val="523"/>
              <a:buFont typeface="Arial"/>
              <a:buNone/>
            </a:pPr>
            <a:r>
              <a:rPr lang="en" sz="1000">
                <a:solidFill>
                  <a:srgbClr val="222222"/>
                </a:solidFill>
                <a:highlight>
                  <a:srgbClr val="FFFFFF"/>
                </a:highlight>
                <a:latin typeface="Times New Roman"/>
                <a:ea typeface="Times New Roman"/>
                <a:cs typeface="Times New Roman"/>
                <a:sym typeface="Times New Roman"/>
              </a:rPr>
              <a:t>Brownell, M. T., Jones, N. D., Sohn, H., &amp; Stark, K. (2020). Improving teaching quality for students with disabilities: Establishing a warrant for teacher education practice. </a:t>
            </a:r>
            <a:r>
              <a:rPr i="1" lang="en" sz="1000">
                <a:solidFill>
                  <a:srgbClr val="222222"/>
                </a:solidFill>
                <a:highlight>
                  <a:srgbClr val="FFFFFF"/>
                </a:highlight>
                <a:latin typeface="Times New Roman"/>
                <a:ea typeface="Times New Roman"/>
                <a:cs typeface="Times New Roman"/>
                <a:sym typeface="Times New Roman"/>
              </a:rPr>
              <a:t>Teacher Education and Special Education</a:t>
            </a:r>
            <a:r>
              <a:rPr lang="en" sz="1000">
                <a:solidFill>
                  <a:srgbClr val="222222"/>
                </a:solidFill>
                <a:highlight>
                  <a:srgbClr val="FFFFFF"/>
                </a:highlight>
                <a:latin typeface="Times New Roman"/>
                <a:ea typeface="Times New Roman"/>
                <a:cs typeface="Times New Roman"/>
                <a:sym typeface="Times New Roman"/>
              </a:rPr>
              <a:t>, </a:t>
            </a:r>
            <a:r>
              <a:rPr i="1" lang="en" sz="1000">
                <a:solidFill>
                  <a:srgbClr val="222222"/>
                </a:solidFill>
                <a:highlight>
                  <a:srgbClr val="FFFFFF"/>
                </a:highlight>
                <a:latin typeface="Times New Roman"/>
                <a:ea typeface="Times New Roman"/>
                <a:cs typeface="Times New Roman"/>
                <a:sym typeface="Times New Roman"/>
              </a:rPr>
              <a:t>43</a:t>
            </a:r>
            <a:r>
              <a:rPr lang="en" sz="1000">
                <a:solidFill>
                  <a:srgbClr val="222222"/>
                </a:solidFill>
                <a:highlight>
                  <a:srgbClr val="FFFFFF"/>
                </a:highlight>
                <a:latin typeface="Times New Roman"/>
                <a:ea typeface="Times New Roman"/>
                <a:cs typeface="Times New Roman"/>
                <a:sym typeface="Times New Roman"/>
              </a:rPr>
              <a:t>(1), 28-44.</a:t>
            </a:r>
            <a:endParaRPr sz="1000">
              <a:solidFill>
                <a:schemeClr val="dk1"/>
              </a:solidFill>
              <a:latin typeface="Times New Roman"/>
              <a:ea typeface="Times New Roman"/>
              <a:cs typeface="Times New Roman"/>
              <a:sym typeface="Times New Roman"/>
            </a:endParaRPr>
          </a:p>
          <a:p>
            <a:pPr indent="-457200" lvl="0" marL="457200" rtl="0" algn="l">
              <a:lnSpc>
                <a:spcPct val="100000"/>
              </a:lnSpc>
              <a:spcBef>
                <a:spcPts val="0"/>
              </a:spcBef>
              <a:spcAft>
                <a:spcPts val="0"/>
              </a:spcAft>
              <a:buClr>
                <a:schemeClr val="dk1"/>
              </a:buClr>
              <a:buSzPts val="523"/>
              <a:buFont typeface="Arial"/>
              <a:buNone/>
            </a:pPr>
            <a:r>
              <a:rPr lang="en" sz="1000">
                <a:solidFill>
                  <a:schemeClr val="dk1"/>
                </a:solidFill>
                <a:latin typeface="Times New Roman"/>
                <a:ea typeface="Times New Roman"/>
                <a:cs typeface="Times New Roman"/>
                <a:sym typeface="Times New Roman"/>
              </a:rPr>
              <a:t>Evans, C. M. (2023). Applying a Culturally Responsive Pedagogical Framework to Design and Evaluate Classroom Performance-Based Assessments in Hawai’i. </a:t>
            </a:r>
            <a:r>
              <a:rPr i="1" lang="en" sz="1000">
                <a:solidFill>
                  <a:schemeClr val="dk1"/>
                </a:solidFill>
                <a:latin typeface="Times New Roman"/>
                <a:ea typeface="Times New Roman"/>
                <a:cs typeface="Times New Roman"/>
                <a:sym typeface="Times New Roman"/>
              </a:rPr>
              <a:t>Applied Measurement in Education</a:t>
            </a:r>
            <a:r>
              <a:rPr lang="en" sz="1000">
                <a:solidFill>
                  <a:schemeClr val="dk1"/>
                </a:solidFill>
                <a:latin typeface="Times New Roman"/>
                <a:ea typeface="Times New Roman"/>
                <a:cs typeface="Times New Roman"/>
                <a:sym typeface="Times New Roman"/>
              </a:rPr>
              <a:t>, </a:t>
            </a:r>
            <a:r>
              <a:rPr i="1" lang="en" sz="1000">
                <a:solidFill>
                  <a:schemeClr val="dk1"/>
                </a:solidFill>
                <a:latin typeface="Times New Roman"/>
                <a:ea typeface="Times New Roman"/>
                <a:cs typeface="Times New Roman"/>
                <a:sym typeface="Times New Roman"/>
              </a:rPr>
              <a:t>36</a:t>
            </a:r>
            <a:r>
              <a:rPr lang="en" sz="1000">
                <a:solidFill>
                  <a:schemeClr val="dk1"/>
                </a:solidFill>
                <a:latin typeface="Times New Roman"/>
                <a:ea typeface="Times New Roman"/>
                <a:cs typeface="Times New Roman"/>
                <a:sym typeface="Times New Roman"/>
              </a:rPr>
              <a:t>(3), 269–285</a:t>
            </a:r>
            <a:r>
              <a:rPr lang="en" sz="1000">
                <a:solidFill>
                  <a:srgbClr val="333333"/>
                </a:solidFill>
                <a:latin typeface="Times New Roman"/>
                <a:ea typeface="Times New Roman"/>
                <a:cs typeface="Times New Roman"/>
                <a:sym typeface="Times New Roman"/>
              </a:rPr>
              <a:t>. </a:t>
            </a:r>
            <a:r>
              <a:rPr lang="en" sz="10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https://doi.org/10.1080/08957347.2023.2214655</a:t>
            </a:r>
            <a:r>
              <a:rPr lang="en" sz="1000">
                <a:solidFill>
                  <a:srgbClr val="333333"/>
                </a:solidFill>
                <a:latin typeface="Times New Roman"/>
                <a:ea typeface="Times New Roman"/>
                <a:cs typeface="Times New Roman"/>
                <a:sym typeface="Times New Roman"/>
              </a:rPr>
              <a:t> </a:t>
            </a:r>
            <a:endParaRPr sz="1000" u="sng">
              <a:solidFill>
                <a:schemeClr val="dk1"/>
              </a:solidFill>
              <a:highlight>
                <a:srgbClr val="FFFFFF"/>
              </a:highlight>
              <a:latin typeface="Times New Roman"/>
              <a:ea typeface="Times New Roman"/>
              <a:cs typeface="Times New Roman"/>
              <a:sym typeface="Times New Roman"/>
            </a:endParaRPr>
          </a:p>
          <a:p>
            <a:pPr indent="-457200" lvl="0" marL="457200" rtl="0" algn="l">
              <a:lnSpc>
                <a:spcPct val="100000"/>
              </a:lnSpc>
              <a:spcBef>
                <a:spcPts val="0"/>
              </a:spcBef>
              <a:spcAft>
                <a:spcPts val="0"/>
              </a:spcAft>
              <a:buClr>
                <a:schemeClr val="dk1"/>
              </a:buClr>
              <a:buSzPts val="523"/>
              <a:buFont typeface="Arial"/>
              <a:buNone/>
            </a:pPr>
            <a:r>
              <a:rPr lang="en" sz="1000">
                <a:solidFill>
                  <a:schemeClr val="dk1"/>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Jez, R. J.</a:t>
            </a:r>
            <a:r>
              <a:rPr lang="en" sz="1000">
                <a:solidFill>
                  <a:schemeClr val="dk1"/>
                </a:solidFill>
                <a:highlight>
                  <a:srgbClr val="FFFFFF"/>
                </a:highlight>
                <a:latin typeface="Times New Roman"/>
                <a:ea typeface="Times New Roman"/>
                <a:cs typeface="Times New Roman"/>
                <a:sym typeface="Times New Roman"/>
              </a:rPr>
              <a:t> (2023), Special Education Services and CRT: Dismantling the Singular Identity and Honoring Intersectionality.</a:t>
            </a:r>
            <a:r>
              <a:rPr lang="en" sz="1000">
                <a:solidFill>
                  <a:schemeClr val="dk1"/>
                </a:solidFill>
                <a:highlight>
                  <a:srgbClr val="FFFFFF"/>
                </a:highlight>
                <a:uFill>
                  <a:noFill/>
                </a:uFill>
                <a:latin typeface="Times New Roman"/>
                <a:ea typeface="Times New Roman"/>
                <a:cs typeface="Times New Roman"/>
                <a:sym typeface="Times New Roman"/>
                <a:hlinkClick r:id="rId5">
                  <a:extLst>
                    <a:ext uri="{A12FA001-AC4F-418D-AE19-62706E023703}">
                      <ahyp:hlinkClr val="tx"/>
                    </a:ext>
                  </a:extLst>
                </a:hlinkClick>
              </a:rPr>
              <a:t> Lalas, J.W.</a:t>
            </a:r>
            <a:r>
              <a:rPr lang="en" sz="1000">
                <a:solidFill>
                  <a:schemeClr val="dk1"/>
                </a:solidFill>
                <a:highlight>
                  <a:srgbClr val="FFFFFF"/>
                </a:highlight>
                <a:latin typeface="Times New Roman"/>
                <a:ea typeface="Times New Roman"/>
                <a:cs typeface="Times New Roman"/>
                <a:sym typeface="Times New Roman"/>
              </a:rPr>
              <a:t> and</a:t>
            </a:r>
            <a:r>
              <a:rPr lang="en" sz="1000">
                <a:solidFill>
                  <a:schemeClr val="dk1"/>
                </a:solidFill>
                <a:highlight>
                  <a:srgbClr val="FFFFFF"/>
                </a:highlight>
                <a:uFill>
                  <a:noFill/>
                </a:uFill>
                <a:latin typeface="Times New Roman"/>
                <a:ea typeface="Times New Roman"/>
                <a:cs typeface="Times New Roman"/>
                <a:sym typeface="Times New Roman"/>
                <a:hlinkClick r:id="rId6">
                  <a:extLst>
                    <a:ext uri="{A12FA001-AC4F-418D-AE19-62706E023703}">
                      <ahyp:hlinkClr val="tx"/>
                    </a:ext>
                  </a:extLst>
                </a:hlinkClick>
              </a:rPr>
              <a:t> Strikwerda, H.L.</a:t>
            </a:r>
            <a:r>
              <a:rPr lang="en" sz="1000">
                <a:solidFill>
                  <a:schemeClr val="dk1"/>
                </a:solidFill>
                <a:highlight>
                  <a:srgbClr val="FFFFFF"/>
                </a:highlight>
                <a:latin typeface="Times New Roman"/>
                <a:ea typeface="Times New Roman"/>
                <a:cs typeface="Times New Roman"/>
                <a:sym typeface="Times New Roman"/>
              </a:rPr>
              <a:t> (Ed.) </a:t>
            </a:r>
            <a:r>
              <a:rPr i="1" lang="en" sz="1000">
                <a:solidFill>
                  <a:srgbClr val="222222"/>
                </a:solidFill>
                <a:highlight>
                  <a:srgbClr val="FFFFFF"/>
                </a:highlight>
                <a:latin typeface="Times New Roman"/>
                <a:ea typeface="Times New Roman"/>
                <a:cs typeface="Times New Roman"/>
                <a:sym typeface="Times New Roman"/>
              </a:rPr>
              <a:t>Contextualizing Critical Race Theory on Inclusive Education From a Scholar-Practitioner Perspective</a:t>
            </a:r>
            <a:r>
              <a:rPr lang="en" sz="1000">
                <a:solidFill>
                  <a:srgbClr val="222222"/>
                </a:solidFill>
                <a:highlight>
                  <a:srgbClr val="FFFFFF"/>
                </a:highlight>
                <a:latin typeface="Times New Roman"/>
                <a:ea typeface="Times New Roman"/>
                <a:cs typeface="Times New Roman"/>
                <a:sym typeface="Times New Roman"/>
              </a:rPr>
              <a:t> (</a:t>
            </a:r>
            <a:r>
              <a:rPr i="1" lang="en" sz="1000">
                <a:solidFill>
                  <a:srgbClr val="222222"/>
                </a:solidFill>
                <a:highlight>
                  <a:srgbClr val="FFFFFF"/>
                </a:highlight>
                <a:latin typeface="Times New Roman"/>
                <a:ea typeface="Times New Roman"/>
                <a:cs typeface="Times New Roman"/>
                <a:sym typeface="Times New Roman"/>
              </a:rPr>
              <a:t>International Perspectives on Inclusive Education, Vol. 22</a:t>
            </a:r>
            <a:r>
              <a:rPr lang="en" sz="1000">
                <a:solidFill>
                  <a:srgbClr val="222222"/>
                </a:solidFill>
                <a:highlight>
                  <a:srgbClr val="FFFFFF"/>
                </a:highlight>
                <a:latin typeface="Times New Roman"/>
                <a:ea typeface="Times New Roman"/>
                <a:cs typeface="Times New Roman"/>
                <a:sym typeface="Times New Roman"/>
              </a:rPr>
              <a:t>), Emerald Publishing Limited, Leeds, pp. 113-139.</a:t>
            </a:r>
            <a:r>
              <a:rPr lang="en" sz="1000">
                <a:solidFill>
                  <a:srgbClr val="222222"/>
                </a:solidFill>
                <a:highlight>
                  <a:srgbClr val="FFFFFF"/>
                </a:highlight>
                <a:uFill>
                  <a:noFill/>
                </a:uFill>
                <a:latin typeface="Times New Roman"/>
                <a:ea typeface="Times New Roman"/>
                <a:cs typeface="Times New Roman"/>
                <a:sym typeface="Times New Roman"/>
                <a:hlinkClick r:id="rId7">
                  <a:extLst>
                    <a:ext uri="{A12FA001-AC4F-418D-AE19-62706E023703}">
                      <ahyp:hlinkClr val="tx"/>
                    </a:ext>
                  </a:extLst>
                </a:hlinkClick>
              </a:rPr>
              <a:t> https://doi.org/10.1108/S1479-363620230000022007</a:t>
            </a:r>
            <a:r>
              <a:rPr lang="en" sz="1000">
                <a:solidFill>
                  <a:srgbClr val="222222"/>
                </a:solidFill>
                <a:highlight>
                  <a:srgbClr val="FFFFFF"/>
                </a:highlight>
                <a:latin typeface="Times New Roman"/>
                <a:ea typeface="Times New Roman"/>
                <a:cs typeface="Times New Roman"/>
                <a:sym typeface="Times New Roman"/>
              </a:rPr>
              <a:t> </a:t>
            </a:r>
            <a:endParaRPr sz="1000">
              <a:solidFill>
                <a:srgbClr val="222222"/>
              </a:solidFill>
              <a:highlight>
                <a:srgbClr val="FFFFFF"/>
              </a:highlight>
              <a:latin typeface="Times New Roman"/>
              <a:ea typeface="Times New Roman"/>
              <a:cs typeface="Times New Roman"/>
              <a:sym typeface="Times New Roman"/>
            </a:endParaRPr>
          </a:p>
          <a:p>
            <a:pPr indent="-457200" lvl="0" marL="457200" rtl="0" algn="l">
              <a:lnSpc>
                <a:spcPct val="100000"/>
              </a:lnSpc>
              <a:spcBef>
                <a:spcPts val="0"/>
              </a:spcBef>
              <a:spcAft>
                <a:spcPts val="0"/>
              </a:spcAft>
              <a:buClr>
                <a:schemeClr val="dk1"/>
              </a:buClr>
              <a:buSzPts val="523"/>
              <a:buFont typeface="Arial"/>
              <a:buNone/>
            </a:pPr>
            <a:r>
              <a:rPr lang="en" sz="1000">
                <a:solidFill>
                  <a:srgbClr val="222222"/>
                </a:solidFill>
                <a:highlight>
                  <a:srgbClr val="FFFFFF"/>
                </a:highlight>
                <a:latin typeface="Times New Roman"/>
                <a:ea typeface="Times New Roman"/>
                <a:cs typeface="Times New Roman"/>
                <a:sym typeface="Times New Roman"/>
              </a:rPr>
              <a:t>Jez, R. J, Hauth, C., &amp; Ramers, L. (2022). Transforming educators in the United States and South Africa: An international collaboration to enhance culturally responsive inclusive practices. </a:t>
            </a:r>
            <a:r>
              <a:rPr i="1" lang="en" sz="1000">
                <a:solidFill>
                  <a:srgbClr val="222222"/>
                </a:solidFill>
                <a:highlight>
                  <a:srgbClr val="FFFFFF"/>
                </a:highlight>
                <a:latin typeface="Times New Roman"/>
                <a:ea typeface="Times New Roman"/>
                <a:cs typeface="Times New Roman"/>
                <a:sym typeface="Times New Roman"/>
              </a:rPr>
              <a:t>Journal of International Special Needs Education 24(2), 1-12. </a:t>
            </a:r>
            <a:r>
              <a:rPr lang="en" sz="1000">
                <a:solidFill>
                  <a:srgbClr val="222222"/>
                </a:solidFill>
                <a:highlight>
                  <a:srgbClr val="FFFFFF"/>
                </a:highlight>
                <a:latin typeface="Times New Roman"/>
                <a:ea typeface="Times New Roman"/>
                <a:cs typeface="Times New Roman"/>
                <a:sym typeface="Times New Roman"/>
              </a:rPr>
              <a:t>doi:</a:t>
            </a:r>
            <a:r>
              <a:rPr lang="en" sz="1000">
                <a:solidFill>
                  <a:srgbClr val="222222"/>
                </a:solidFill>
                <a:highlight>
                  <a:srgbClr val="FFFFFF"/>
                </a:highlight>
                <a:uFill>
                  <a:noFill/>
                </a:uFill>
                <a:latin typeface="Times New Roman"/>
                <a:ea typeface="Times New Roman"/>
                <a:cs typeface="Times New Roman"/>
                <a:sym typeface="Times New Roman"/>
                <a:hlinkClick r:id="rId8">
                  <a:extLst>
                    <a:ext uri="{A12FA001-AC4F-418D-AE19-62706E023703}">
                      <ahyp:hlinkClr val="tx"/>
                    </a:ext>
                  </a:extLst>
                </a:hlinkClick>
              </a:rPr>
              <a:t> https://doi.org/10.9782/JISNE-D-20-00009</a:t>
            </a:r>
            <a:r>
              <a:rPr lang="en" sz="1000">
                <a:solidFill>
                  <a:srgbClr val="222222"/>
                </a:solidFill>
                <a:highlight>
                  <a:srgbClr val="FFFFFF"/>
                </a:highlight>
                <a:latin typeface="Times New Roman"/>
                <a:ea typeface="Times New Roman"/>
                <a:cs typeface="Times New Roman"/>
                <a:sym typeface="Times New Roman"/>
              </a:rPr>
              <a:t> ISSN: 2159-4341 eISSN: 2331-4001</a:t>
            </a:r>
            <a:endParaRPr sz="1000">
              <a:solidFill>
                <a:srgbClr val="222222"/>
              </a:solidFill>
              <a:highlight>
                <a:srgbClr val="FFFFFF"/>
              </a:highlight>
              <a:latin typeface="Times New Roman"/>
              <a:ea typeface="Times New Roman"/>
              <a:cs typeface="Times New Roman"/>
              <a:sym typeface="Times New Roman"/>
            </a:endParaRPr>
          </a:p>
          <a:p>
            <a:pPr indent="-457200" lvl="0" marL="457200" rtl="0" algn="l">
              <a:lnSpc>
                <a:spcPct val="100000"/>
              </a:lnSpc>
              <a:spcBef>
                <a:spcPts val="0"/>
              </a:spcBef>
              <a:spcAft>
                <a:spcPts val="0"/>
              </a:spcAft>
              <a:buClr>
                <a:schemeClr val="dk1"/>
              </a:buClr>
              <a:buSzPts val="523"/>
              <a:buFont typeface="Arial"/>
              <a:buNone/>
            </a:pPr>
            <a:r>
              <a:rPr lang="en" sz="1000">
                <a:solidFill>
                  <a:srgbClr val="0E101A"/>
                </a:solidFill>
                <a:highlight>
                  <a:srgbClr val="FFFFFF"/>
                </a:highlight>
                <a:latin typeface="Times New Roman"/>
                <a:ea typeface="Times New Roman"/>
                <a:cs typeface="Times New Roman"/>
                <a:sym typeface="Times New Roman"/>
              </a:rPr>
              <a:t>Kozleski, E. B., Artiles, A. J., &amp; Skrtic, T. M. (2014). What are high quality instruction and support in high need and culturally diverse schools?</a:t>
            </a:r>
            <a:r>
              <a:rPr i="1" lang="en" sz="1000">
                <a:solidFill>
                  <a:srgbClr val="0E101A"/>
                </a:solidFill>
                <a:highlight>
                  <a:srgbClr val="FFFFFF"/>
                </a:highlight>
                <a:latin typeface="Times New Roman"/>
                <a:ea typeface="Times New Roman"/>
                <a:cs typeface="Times New Roman"/>
                <a:sym typeface="Times New Roman"/>
              </a:rPr>
              <a:t> In Handbook of Effective Inclusive Schools (pp. 128-145).</a:t>
            </a:r>
            <a:r>
              <a:rPr lang="en" sz="1000">
                <a:solidFill>
                  <a:srgbClr val="0E101A"/>
                </a:solidFill>
                <a:highlight>
                  <a:srgbClr val="FFFFFF"/>
                </a:highlight>
                <a:latin typeface="Times New Roman"/>
                <a:ea typeface="Times New Roman"/>
                <a:cs typeface="Times New Roman"/>
                <a:sym typeface="Times New Roman"/>
              </a:rPr>
              <a:t> Routledge.</a:t>
            </a:r>
            <a:endParaRPr sz="1000">
              <a:solidFill>
                <a:schemeClr val="dk1"/>
              </a:solidFill>
              <a:highlight>
                <a:srgbClr val="FFFFFF"/>
              </a:highlight>
              <a:latin typeface="Times New Roman"/>
              <a:ea typeface="Times New Roman"/>
              <a:cs typeface="Times New Roman"/>
              <a:sym typeface="Times New Roman"/>
            </a:endParaRPr>
          </a:p>
          <a:p>
            <a:pPr indent="-457200" lvl="0" marL="457200" rtl="0" algn="l">
              <a:lnSpc>
                <a:spcPct val="100000"/>
              </a:lnSpc>
              <a:spcBef>
                <a:spcPts val="0"/>
              </a:spcBef>
              <a:spcAft>
                <a:spcPts val="0"/>
              </a:spcAft>
              <a:buClr>
                <a:schemeClr val="dk1"/>
              </a:buClr>
              <a:buSzPts val="523"/>
              <a:buFont typeface="Arial"/>
              <a:buNone/>
            </a:pPr>
            <a:r>
              <a:rPr lang="en" sz="1000">
                <a:solidFill>
                  <a:schemeClr val="dk1"/>
                </a:solidFill>
                <a:highlight>
                  <a:srgbClr val="FFFFFF"/>
                </a:highlight>
                <a:latin typeface="Times New Roman"/>
                <a:ea typeface="Times New Roman"/>
                <a:cs typeface="Times New Roman"/>
                <a:sym typeface="Times New Roman"/>
              </a:rPr>
              <a:t>Lawson, A., &amp; Beckett, A. E. (2021). The social and human rights models of disability: towards a complementarity thesis. </a:t>
            </a:r>
            <a:r>
              <a:rPr i="1" lang="en" sz="1000">
                <a:solidFill>
                  <a:schemeClr val="dk1"/>
                </a:solidFill>
                <a:highlight>
                  <a:srgbClr val="FFFFFF"/>
                </a:highlight>
                <a:latin typeface="Times New Roman"/>
                <a:ea typeface="Times New Roman"/>
                <a:cs typeface="Times New Roman"/>
                <a:sym typeface="Times New Roman"/>
              </a:rPr>
              <a:t>The International Journal of Human Rights</a:t>
            </a:r>
            <a:r>
              <a:rPr lang="en" sz="1000">
                <a:solidFill>
                  <a:schemeClr val="dk1"/>
                </a:solidFill>
                <a:highlight>
                  <a:srgbClr val="FFFFFF"/>
                </a:highlight>
                <a:latin typeface="Times New Roman"/>
                <a:ea typeface="Times New Roman"/>
                <a:cs typeface="Times New Roman"/>
                <a:sym typeface="Times New Roman"/>
              </a:rPr>
              <a:t>, </a:t>
            </a:r>
            <a:r>
              <a:rPr i="1" lang="en" sz="1000">
                <a:solidFill>
                  <a:schemeClr val="dk1"/>
                </a:solidFill>
                <a:highlight>
                  <a:srgbClr val="FFFFFF"/>
                </a:highlight>
                <a:latin typeface="Times New Roman"/>
                <a:ea typeface="Times New Roman"/>
                <a:cs typeface="Times New Roman"/>
                <a:sym typeface="Times New Roman"/>
              </a:rPr>
              <a:t>25</a:t>
            </a:r>
            <a:r>
              <a:rPr lang="en" sz="1000">
                <a:solidFill>
                  <a:schemeClr val="dk1"/>
                </a:solidFill>
                <a:highlight>
                  <a:srgbClr val="FFFFFF"/>
                </a:highlight>
                <a:latin typeface="Times New Roman"/>
                <a:ea typeface="Times New Roman"/>
                <a:cs typeface="Times New Roman"/>
                <a:sym typeface="Times New Roman"/>
              </a:rPr>
              <a:t>(2), 348-379.</a:t>
            </a:r>
            <a:endParaRPr sz="1000">
              <a:solidFill>
                <a:schemeClr val="dk1"/>
              </a:solidFill>
              <a:highlight>
                <a:srgbClr val="FFFFFF"/>
              </a:highlight>
              <a:latin typeface="Times New Roman"/>
              <a:ea typeface="Times New Roman"/>
              <a:cs typeface="Times New Roman"/>
              <a:sym typeface="Times New Roman"/>
            </a:endParaRPr>
          </a:p>
          <a:p>
            <a:pPr indent="-457200" lvl="0" marL="457200" rtl="0" algn="l">
              <a:lnSpc>
                <a:spcPct val="100000"/>
              </a:lnSpc>
              <a:spcBef>
                <a:spcPts val="0"/>
              </a:spcBef>
              <a:spcAft>
                <a:spcPts val="0"/>
              </a:spcAft>
              <a:buClr>
                <a:schemeClr val="dk1"/>
              </a:buClr>
              <a:buSzPts val="523"/>
              <a:buFont typeface="Arial"/>
              <a:buNone/>
            </a:pPr>
            <a:r>
              <a:rPr lang="en" sz="1000">
                <a:solidFill>
                  <a:srgbClr val="222222"/>
                </a:solidFill>
                <a:highlight>
                  <a:srgbClr val="FFFFFF"/>
                </a:highlight>
                <a:latin typeface="Times New Roman"/>
                <a:ea typeface="Times New Roman"/>
                <a:cs typeface="Times New Roman"/>
                <a:sym typeface="Times New Roman"/>
              </a:rPr>
              <a:t>Lubin, J. (2020). Roles of special educators in St. Lucia: Implications of policy and practice on inclusion. </a:t>
            </a:r>
            <a:r>
              <a:rPr i="1" lang="en" sz="1000">
                <a:solidFill>
                  <a:srgbClr val="222222"/>
                </a:solidFill>
                <a:highlight>
                  <a:srgbClr val="FFFFFF"/>
                </a:highlight>
                <a:latin typeface="Times New Roman"/>
                <a:ea typeface="Times New Roman"/>
                <a:cs typeface="Times New Roman"/>
                <a:sym typeface="Times New Roman"/>
              </a:rPr>
              <a:t>Journal of International Special Needs Education</a:t>
            </a:r>
            <a:r>
              <a:rPr lang="en" sz="1000">
                <a:solidFill>
                  <a:srgbClr val="222222"/>
                </a:solidFill>
                <a:highlight>
                  <a:srgbClr val="FFFFFF"/>
                </a:highlight>
                <a:latin typeface="Times New Roman"/>
                <a:ea typeface="Times New Roman"/>
                <a:cs typeface="Times New Roman"/>
                <a:sym typeface="Times New Roman"/>
              </a:rPr>
              <a:t>, </a:t>
            </a:r>
            <a:r>
              <a:rPr i="1" lang="en" sz="1000">
                <a:solidFill>
                  <a:srgbClr val="222222"/>
                </a:solidFill>
                <a:highlight>
                  <a:srgbClr val="FFFFFF"/>
                </a:highlight>
                <a:latin typeface="Times New Roman"/>
                <a:ea typeface="Times New Roman"/>
                <a:cs typeface="Times New Roman"/>
                <a:sym typeface="Times New Roman"/>
              </a:rPr>
              <a:t>23</a:t>
            </a:r>
            <a:r>
              <a:rPr lang="en" sz="1000">
                <a:solidFill>
                  <a:srgbClr val="222222"/>
                </a:solidFill>
                <a:highlight>
                  <a:srgbClr val="FFFFFF"/>
                </a:highlight>
                <a:latin typeface="Times New Roman"/>
                <a:ea typeface="Times New Roman"/>
                <a:cs typeface="Times New Roman"/>
                <a:sym typeface="Times New Roman"/>
              </a:rPr>
              <a:t>(1), 33-44.</a:t>
            </a:r>
            <a:endParaRPr sz="1000">
              <a:solidFill>
                <a:srgbClr val="222222"/>
              </a:solidFill>
              <a:highlight>
                <a:srgbClr val="FFFFFF"/>
              </a:highlight>
              <a:latin typeface="Times New Roman"/>
              <a:ea typeface="Times New Roman"/>
              <a:cs typeface="Times New Roman"/>
              <a:sym typeface="Times New Roman"/>
            </a:endParaRPr>
          </a:p>
          <a:p>
            <a:pPr indent="-457200" lvl="0" marL="457200" rtl="0" algn="l">
              <a:lnSpc>
                <a:spcPct val="100000"/>
              </a:lnSpc>
              <a:spcBef>
                <a:spcPts val="0"/>
              </a:spcBef>
              <a:spcAft>
                <a:spcPts val="0"/>
              </a:spcAft>
              <a:buClr>
                <a:schemeClr val="dk1"/>
              </a:buClr>
              <a:buSzPts val="523"/>
              <a:buFont typeface="Arial"/>
              <a:buNone/>
            </a:pPr>
            <a:r>
              <a:rPr lang="en" sz="1000">
                <a:solidFill>
                  <a:schemeClr val="dk1"/>
                </a:solidFill>
                <a:latin typeface="Times New Roman"/>
                <a:ea typeface="Times New Roman"/>
                <a:cs typeface="Times New Roman"/>
                <a:sym typeface="Times New Roman"/>
              </a:rPr>
              <a:t>O’Dwyer, E. P., Sparks, J. R., &amp; Nabors Oláh, L. (2023). Enacting a Process for Developing Culturally Relevant Classroom Assessments. </a:t>
            </a:r>
            <a:r>
              <a:rPr i="1" lang="en" sz="1000">
                <a:solidFill>
                  <a:schemeClr val="dk1"/>
                </a:solidFill>
                <a:latin typeface="Times New Roman"/>
                <a:ea typeface="Times New Roman"/>
                <a:cs typeface="Times New Roman"/>
                <a:sym typeface="Times New Roman"/>
              </a:rPr>
              <a:t>Applied Measurement in Education</a:t>
            </a:r>
            <a:r>
              <a:rPr lang="en" sz="1000">
                <a:solidFill>
                  <a:schemeClr val="dk1"/>
                </a:solidFill>
                <a:latin typeface="Times New Roman"/>
                <a:ea typeface="Times New Roman"/>
                <a:cs typeface="Times New Roman"/>
                <a:sym typeface="Times New Roman"/>
              </a:rPr>
              <a:t>, </a:t>
            </a:r>
            <a:r>
              <a:rPr i="1" lang="en" sz="1000">
                <a:solidFill>
                  <a:schemeClr val="dk1"/>
                </a:solidFill>
                <a:latin typeface="Times New Roman"/>
                <a:ea typeface="Times New Roman"/>
                <a:cs typeface="Times New Roman"/>
                <a:sym typeface="Times New Roman"/>
              </a:rPr>
              <a:t>36</a:t>
            </a:r>
            <a:r>
              <a:rPr lang="en" sz="1000">
                <a:solidFill>
                  <a:schemeClr val="dk1"/>
                </a:solidFill>
                <a:latin typeface="Times New Roman"/>
                <a:ea typeface="Times New Roman"/>
                <a:cs typeface="Times New Roman"/>
                <a:sym typeface="Times New Roman"/>
              </a:rPr>
              <a:t>(3), 286–303.</a:t>
            </a:r>
            <a:r>
              <a:rPr lang="en" sz="1000">
                <a:solidFill>
                  <a:srgbClr val="333333"/>
                </a:solidFill>
                <a:latin typeface="Times New Roman"/>
                <a:ea typeface="Times New Roman"/>
                <a:cs typeface="Times New Roman"/>
                <a:sym typeface="Times New Roman"/>
              </a:rPr>
              <a:t> </a:t>
            </a:r>
            <a:r>
              <a:rPr lang="en" sz="1000" u="sng">
                <a:solidFill>
                  <a:srgbClr val="1155CC"/>
                </a:solidFill>
                <a:latin typeface="Times New Roman"/>
                <a:ea typeface="Times New Roman"/>
                <a:cs typeface="Times New Roman"/>
                <a:sym typeface="Times New Roman"/>
                <a:hlinkClick r:id="rId9">
                  <a:extLst>
                    <a:ext uri="{A12FA001-AC4F-418D-AE19-62706E023703}">
                      <ahyp:hlinkClr val="tx"/>
                    </a:ext>
                  </a:extLst>
                </a:hlinkClick>
              </a:rPr>
              <a:t>https://doi.org/10.1080/08957347.2023.2214652</a:t>
            </a:r>
            <a:r>
              <a:rPr lang="en" sz="1000">
                <a:solidFill>
                  <a:srgbClr val="333333"/>
                </a:solidFill>
                <a:highlight>
                  <a:srgbClr val="F5F5F5"/>
                </a:highlight>
                <a:latin typeface="Times New Roman"/>
                <a:ea typeface="Times New Roman"/>
                <a:cs typeface="Times New Roman"/>
                <a:sym typeface="Times New Roman"/>
              </a:rPr>
              <a:t> </a:t>
            </a:r>
            <a:endParaRPr sz="1000">
              <a:solidFill>
                <a:srgbClr val="333333"/>
              </a:solidFill>
              <a:highlight>
                <a:srgbClr val="F5F5F5"/>
              </a:highlight>
              <a:latin typeface="Times New Roman"/>
              <a:ea typeface="Times New Roman"/>
              <a:cs typeface="Times New Roman"/>
              <a:sym typeface="Times New Roman"/>
            </a:endParaRPr>
          </a:p>
          <a:p>
            <a:pPr indent="-457200" lvl="0" marL="457200" rtl="0" algn="l">
              <a:lnSpc>
                <a:spcPct val="100000"/>
              </a:lnSpc>
              <a:spcBef>
                <a:spcPts val="0"/>
              </a:spcBef>
              <a:spcAft>
                <a:spcPts val="0"/>
              </a:spcAft>
              <a:buClr>
                <a:schemeClr val="dk1"/>
              </a:buClr>
              <a:buSzPts val="523"/>
              <a:buFont typeface="Arial"/>
              <a:buNone/>
            </a:pPr>
            <a:r>
              <a:rPr lang="en" sz="1000">
                <a:solidFill>
                  <a:srgbClr val="2E2E2E"/>
                </a:solidFill>
                <a:highlight>
                  <a:srgbClr val="FFFFFF"/>
                </a:highlight>
                <a:latin typeface="Times New Roman"/>
                <a:ea typeface="Times New Roman"/>
                <a:cs typeface="Times New Roman"/>
                <a:sym typeface="Times New Roman"/>
              </a:rPr>
              <a:t>United Nations (2018). </a:t>
            </a:r>
            <a:r>
              <a:rPr i="1" lang="en" sz="1000">
                <a:solidFill>
                  <a:srgbClr val="2E2E2E"/>
                </a:solidFill>
                <a:highlight>
                  <a:srgbClr val="FFFFFF"/>
                </a:highlight>
                <a:latin typeface="Times New Roman"/>
                <a:ea typeface="Times New Roman"/>
                <a:cs typeface="Times New Roman"/>
                <a:sym typeface="Times New Roman"/>
              </a:rPr>
              <a:t>Report on disability and development: realization of the Sustainable Development Goals by, for and with persons with disabilities.</a:t>
            </a:r>
            <a:r>
              <a:rPr lang="en" sz="1000">
                <a:solidFill>
                  <a:srgbClr val="2E2E2E"/>
                </a:solidFill>
                <a:highlight>
                  <a:srgbClr val="FFFFFF"/>
                </a:highlight>
                <a:latin typeface="Times New Roman"/>
                <a:ea typeface="Times New Roman"/>
                <a:cs typeface="Times New Roman"/>
                <a:sym typeface="Times New Roman"/>
              </a:rPr>
              <a:t> UN Doc. A/73/220 </a:t>
            </a:r>
            <a:r>
              <a:rPr lang="en" sz="1000">
                <a:solidFill>
                  <a:srgbClr val="00549E"/>
                </a:solidFill>
                <a:highlight>
                  <a:srgbClr val="FFFFFF"/>
                </a:highlight>
                <a:uFill>
                  <a:noFill/>
                </a:uFill>
                <a:latin typeface="Times New Roman"/>
                <a:ea typeface="Times New Roman"/>
                <a:cs typeface="Times New Roman"/>
                <a:sym typeface="Times New Roman"/>
                <a:hlinkClick r:id="rId10">
                  <a:extLst>
                    <a:ext uri="{A12FA001-AC4F-418D-AE19-62706E023703}">
                      <ahyp:hlinkClr val="tx"/>
                    </a:ext>
                  </a:extLst>
                </a:hlinkClick>
              </a:rPr>
              <a:t>https://www.un.org/development/desa/disabilities/publication-disability-sdgs.html</a:t>
            </a:r>
            <a:endParaRPr sz="1000">
              <a:solidFill>
                <a:srgbClr val="222222"/>
              </a:solidFill>
              <a:highlight>
                <a:srgbClr val="FFFFFF"/>
              </a:highlight>
              <a:latin typeface="Times New Roman"/>
              <a:ea typeface="Times New Roman"/>
              <a:cs typeface="Times New Roman"/>
              <a:sym typeface="Times New Roman"/>
            </a:endParaRPr>
          </a:p>
          <a:p>
            <a:pPr indent="-457200" lvl="0" marL="457200" rtl="0" algn="l">
              <a:lnSpc>
                <a:spcPct val="100000"/>
              </a:lnSpc>
              <a:spcBef>
                <a:spcPts val="0"/>
              </a:spcBef>
              <a:spcAft>
                <a:spcPts val="0"/>
              </a:spcAft>
              <a:buClr>
                <a:schemeClr val="dk1"/>
              </a:buClr>
              <a:buSzPts val="523"/>
              <a:buFont typeface="Arial"/>
              <a:buNone/>
            </a:pPr>
            <a:r>
              <a:rPr lang="en" sz="1000">
                <a:solidFill>
                  <a:srgbClr val="222222"/>
                </a:solidFill>
                <a:highlight>
                  <a:srgbClr val="FFFFFF"/>
                </a:highlight>
                <a:latin typeface="Times New Roman"/>
                <a:ea typeface="Times New Roman"/>
                <a:cs typeface="Times New Roman"/>
                <a:sym typeface="Times New Roman"/>
              </a:rPr>
              <a:t>Ydesen, C., Milner, A. L., Aderet-German, T., Caride, E. G., &amp; Ruan, Y. (2023). </a:t>
            </a:r>
            <a:r>
              <a:rPr i="1" lang="en" sz="1000">
                <a:solidFill>
                  <a:srgbClr val="222222"/>
                </a:solidFill>
                <a:highlight>
                  <a:srgbClr val="FFFFFF"/>
                </a:highlight>
                <a:latin typeface="Times New Roman"/>
                <a:ea typeface="Times New Roman"/>
                <a:cs typeface="Times New Roman"/>
                <a:sym typeface="Times New Roman"/>
              </a:rPr>
              <a:t>Educational Assessment and Inclusive Education: Paradoxes, Perspectives and Potentialities</a:t>
            </a:r>
            <a:r>
              <a:rPr lang="en" sz="1000">
                <a:solidFill>
                  <a:srgbClr val="222222"/>
                </a:solidFill>
                <a:highlight>
                  <a:srgbClr val="FFFFFF"/>
                </a:highlight>
                <a:latin typeface="Times New Roman"/>
                <a:ea typeface="Times New Roman"/>
                <a:cs typeface="Times New Roman"/>
                <a:sym typeface="Times New Roman"/>
              </a:rPr>
              <a:t>. Springer Nature.</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C62D3"/>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