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6" r:id="rId2"/>
    <p:sldId id="257" r:id="rId3"/>
  </p:sldIdLst>
  <p:sldSz cx="7772400" cy="100584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580"/>
  </p:normalViewPr>
  <p:slideViewPr>
    <p:cSldViewPr snapToGrid="0">
      <p:cViewPr varScale="1">
        <p:scale>
          <a:sx n="73" d="100"/>
          <a:sy n="73" d="100"/>
        </p:scale>
        <p:origin x="2976"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p:cNvSpPr>
            <a:spLocks noGrp="1"/>
          </p:cNvSpPr>
          <p:nvPr>
            <p:ph type="hdr" sz="quarter"/>
          </p:nvPr>
        </p:nvSpPr>
        <p:spPr>
          <a:prstGeom prst="rect">
            <a:avLst/>
          </a:prstGeom>
        </p:spPr>
        <p:txBody>
          <a:bodyPr/>
          <a:lstStyle/>
          <a:p>
            <a:endParaRPr/>
          </a:p>
        </p:txBody>
      </p:sp>
      <p:sp>
        <p:nvSpPr>
          <p:cNvPr id="3" name="Date Placeholder"/>
          <p:cNvSpPr>
            <a:spLocks noGrp="1"/>
          </p:cNvSpPr>
          <p:nvPr>
            <p:ph type="dt" sz="quarter" idx="1"/>
          </p:nvPr>
        </p:nvSpPr>
        <p:spPr>
          <a:prstGeom prst="rect">
            <a:avLst/>
          </a:prstGeom>
        </p:spPr>
        <p:txBody>
          <a:bodyPr/>
          <a:lstStyle/>
          <a:p>
            <a:endParaRPr/>
          </a:p>
        </p:txBody>
      </p:sp>
      <p:sp>
        <p:nvSpPr>
          <p:cNvPr id="4" name="Slide Image Placeholder"/>
          <p:cNvSpPr>
            <a:spLocks noGrp="1" noRot="1" noChangeAspect="1"/>
          </p:cNvSpPr>
          <p:nvPr>
            <p:ph type="sldImg" idx="2"/>
          </p:nvPr>
        </p:nvSpPr>
        <p:spPr>
          <a:prstGeom prst="rect">
            <a:avLst/>
          </a:prstGeom>
        </p:spPr>
        <p:txBody>
          <a:bodyPr/>
          <a:lstStyle/>
          <a:p>
            <a:endParaRPr/>
          </a:p>
        </p:txBody>
      </p:sp>
      <p:sp>
        <p:nvSpPr>
          <p:cNvPr id="5" name="Notes Placeholder"/>
          <p:cNvSpPr>
            <a:spLocks noGrp="1"/>
          </p:cNvSpPr>
          <p:nvPr>
            <p:ph type="body" sz="quarter" idx="3"/>
          </p:nvPr>
        </p:nvSpPr>
        <p:spPr>
          <a:prstGeom prst="rect">
            <a:avLst/>
          </a:prstGeom>
        </p:spPr>
        <p:txBody>
          <a:bodyPr/>
          <a:lstStyle/>
          <a:p>
            <a:endParaRPr/>
          </a:p>
        </p:txBody>
      </p:sp>
      <p:sp>
        <p:nvSpPr>
          <p:cNvPr id="6" name="Footer Placeholder"/>
          <p:cNvSpPr>
            <a:spLocks noGrp="1"/>
          </p:cNvSpPr>
          <p:nvPr>
            <p:ph type="ftr" sz="quarter" idx="4"/>
          </p:nvPr>
        </p:nvSpPr>
        <p:spPr>
          <a:prstGeom prst="rect">
            <a:avLst/>
          </a:prstGeom>
        </p:spPr>
        <p:txBody>
          <a:bodyPr/>
          <a:lstStyle/>
          <a:p>
            <a:endParaRPr/>
          </a:p>
        </p:txBody>
      </p:sp>
      <p:sp>
        <p:nvSpPr>
          <p:cNvPr id="7" name="Slide Number Placeholder"/>
          <p:cNvSpPr>
            <a:spLocks noGrp="1"/>
          </p:cNvSpPr>
          <p:nvPr>
            <p:ph type="sldNum" sz="quarter" idx="5"/>
          </p:nvPr>
        </p:nvSpPr>
        <p:spPr>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[Sources]</a:t>
            </a:r>
          </a:p>
          <a:p>
            <a:r>
              <a:t>- User-supplied DISES organizational description</a:t>
            </a:r>
          </a:p>
          <a:p>
            <a:r>
              <a:t>- User-supplied Strands(1).pdf</a:t>
            </a:r>
          </a:p>
          <a:p>
            <a:r>
              <a:t>- User-supplied 2026 DISES Conference Call for Proposals.pdf</a:t>
            </a:r>
          </a:p>
          <a:p>
            <a:r>
              <a:t>[/Sources]</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ster">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txStyles>
    <p:titleStyle>
      <a:lvl1pPr algn="l">
        <a:lnSpc>
          <a:spcPct val="90000"/>
        </a:lnSpc>
        <a:spcBef>
          <a:spcPts val="0"/>
        </a:spcBef>
        <a:buNone/>
        <a:defRPr sz="4400">
          <a:solidFill>
            <a:schemeClr val="tx1"/>
          </a:solidFill>
          <a:latin typeface="+mj-lt"/>
          <a:ea typeface="+mj-lt"/>
          <a:cs typeface="+mj-lt"/>
        </a:defRPr>
      </a:lvl1pPr>
    </p:titleStyle>
    <p:bodyStyle>
      <a:lvl1pPr marL="228600" indent="-228600" algn="l">
        <a:lnSpc>
          <a:spcPct val="90000"/>
        </a:lnSpc>
        <a:spcBef>
          <a:spcPts val="1000"/>
        </a:spcBef>
        <a:buChar char="•"/>
        <a:defRPr sz="2800">
          <a:solidFill>
            <a:schemeClr val="tx1"/>
          </a:solidFill>
          <a:latin typeface="+mn-lt"/>
          <a:ea typeface="+mn-lt"/>
          <a:cs typeface="+mn-lt"/>
        </a:defRPr>
      </a:lvl1pPr>
      <a:lvl2pPr marL="685800" indent="-228600" algn="l">
        <a:lnSpc>
          <a:spcPct val="90000"/>
        </a:lnSpc>
        <a:spcBef>
          <a:spcPts val="500"/>
        </a:spcBef>
        <a:buChar char="•"/>
        <a:defRPr sz="2400">
          <a:solidFill>
            <a:schemeClr val="tx1"/>
          </a:solidFill>
          <a:latin typeface="+mn-lt"/>
          <a:ea typeface="+mn-lt"/>
          <a:cs typeface="+mn-lt"/>
        </a:defRPr>
      </a:lvl2pPr>
      <a:lvl3pPr marL="1143000" indent="-228600" algn="l">
        <a:lnSpc>
          <a:spcPct val="90000"/>
        </a:lnSpc>
        <a:spcBef>
          <a:spcPts val="500"/>
        </a:spcBef>
        <a:buChar char="•"/>
        <a:defRPr sz="2000">
          <a:solidFill>
            <a:schemeClr val="tx1"/>
          </a:solidFill>
          <a:latin typeface="+mn-lt"/>
          <a:ea typeface="+mn-lt"/>
          <a:cs typeface="+mn-lt"/>
        </a:defRPr>
      </a:lvl3pPr>
      <a:lvl4pPr marL="1600200" indent="-228600" algn="l">
        <a:lnSpc>
          <a:spcPct val="90000"/>
        </a:lnSpc>
        <a:spcBef>
          <a:spcPts val="500"/>
        </a:spcBef>
        <a:buChar char="•"/>
        <a:defRPr sz="1800">
          <a:solidFill>
            <a:schemeClr val="tx1"/>
          </a:solidFill>
          <a:latin typeface="+mn-lt"/>
          <a:ea typeface="+mn-lt"/>
          <a:cs typeface="+mn-lt"/>
        </a:defRPr>
      </a:lvl4pPr>
      <a:lvl5pPr marL="2057400" indent="-228600" algn="l">
        <a:lnSpc>
          <a:spcPct val="90000"/>
        </a:lnSpc>
        <a:spcBef>
          <a:spcPts val="500"/>
        </a:spcBef>
        <a:buChar char="•"/>
        <a:defRPr sz="1800">
          <a:solidFill>
            <a:schemeClr val="tx1"/>
          </a:solidFill>
          <a:latin typeface="+mn-lt"/>
          <a:ea typeface="+mn-lt"/>
          <a:cs typeface="+mn-lt"/>
        </a:defRPr>
      </a:lvl5pPr>
      <a:lvl6pPr marL="2514600" indent="-228600" algn="l">
        <a:lnSpc>
          <a:spcPct val="90000"/>
        </a:lnSpc>
        <a:spcBef>
          <a:spcPts val="500"/>
        </a:spcBef>
        <a:buChar char="•"/>
        <a:defRPr sz="1800">
          <a:solidFill>
            <a:schemeClr val="tx1"/>
          </a:solidFill>
          <a:latin typeface="+mn-lt"/>
          <a:ea typeface="+mn-lt"/>
          <a:cs typeface="+mn-lt"/>
        </a:defRPr>
      </a:lvl6pPr>
      <a:lvl7pPr marL="2971800" indent="-228600" algn="l">
        <a:lnSpc>
          <a:spcPct val="90000"/>
        </a:lnSpc>
        <a:spcBef>
          <a:spcPts val="500"/>
        </a:spcBef>
        <a:buChar char="•"/>
        <a:defRPr sz="1800">
          <a:solidFill>
            <a:schemeClr val="tx1"/>
          </a:solidFill>
          <a:latin typeface="+mn-lt"/>
          <a:ea typeface="+mn-lt"/>
          <a:cs typeface="+mn-lt"/>
        </a:defRPr>
      </a:lvl7pPr>
      <a:lvl8pPr marL="3429000" indent="-228600" algn="l">
        <a:lnSpc>
          <a:spcPct val="90000"/>
        </a:lnSpc>
        <a:spcBef>
          <a:spcPts val="500"/>
        </a:spcBef>
        <a:buChar char="•"/>
        <a:defRPr sz="1800">
          <a:solidFill>
            <a:schemeClr val="tx1"/>
          </a:solidFill>
          <a:latin typeface="+mn-lt"/>
          <a:ea typeface="+mn-lt"/>
          <a:cs typeface="+mn-lt"/>
        </a:defRPr>
      </a:lvl8pPr>
      <a:lvl9pPr marL="3886200" indent="-228600" algn="l">
        <a:lnSpc>
          <a:spcPct val="90000"/>
        </a:lnSpc>
        <a:spcBef>
          <a:spcPts val="500"/>
        </a:spcBef>
        <a:buChar char="•"/>
        <a:defRPr sz="1800">
          <a:solidFill>
            <a:schemeClr val="tx1"/>
          </a:solidFill>
          <a:latin typeface="+mn-lt"/>
          <a:ea typeface="+mn-lt"/>
          <a:cs typeface="+mn-lt"/>
        </a:defRPr>
      </a:lvl9pPr>
    </p:bodyStyle>
    <p:otherStyle>
      <a:lvl1pPr marL="0" algn="l">
        <a:buNone/>
        <a:defRPr sz="1800">
          <a:solidFill>
            <a:schemeClr val="tx1"/>
          </a:solidFill>
          <a:latin typeface="+mn-lt"/>
          <a:ea typeface="+mn-lt"/>
          <a:cs typeface="+mn-lt"/>
        </a:defRPr>
      </a:lvl1pPr>
      <a:lvl2pPr marL="457200" algn="l">
        <a:buNone/>
        <a:defRPr sz="1800">
          <a:solidFill>
            <a:schemeClr val="tx1"/>
          </a:solidFill>
          <a:latin typeface="+mn-lt"/>
          <a:ea typeface="+mn-lt"/>
          <a:cs typeface="+mn-lt"/>
        </a:defRPr>
      </a:lvl2pPr>
      <a:lvl3pPr marL="914400" algn="l">
        <a:buNone/>
        <a:defRPr sz="1800">
          <a:solidFill>
            <a:schemeClr val="tx1"/>
          </a:solidFill>
          <a:latin typeface="+mn-lt"/>
          <a:ea typeface="+mn-lt"/>
          <a:cs typeface="+mn-lt"/>
        </a:defRPr>
      </a:lvl3pPr>
      <a:lvl4pPr marL="1371600" algn="l">
        <a:buNone/>
        <a:defRPr sz="1800">
          <a:solidFill>
            <a:schemeClr val="tx1"/>
          </a:solidFill>
          <a:latin typeface="+mn-lt"/>
          <a:ea typeface="+mn-lt"/>
          <a:cs typeface="+mn-lt"/>
        </a:defRPr>
      </a:lvl4pPr>
      <a:lvl5pPr marL="1828800" algn="l">
        <a:buNone/>
        <a:defRPr sz="1800">
          <a:solidFill>
            <a:schemeClr val="tx1"/>
          </a:solidFill>
          <a:latin typeface="+mn-lt"/>
          <a:ea typeface="+mn-lt"/>
          <a:cs typeface="+mn-lt"/>
        </a:defRPr>
      </a:lvl5pPr>
      <a:lvl6pPr marL="2286000" algn="l">
        <a:buNone/>
        <a:defRPr sz="1800">
          <a:solidFill>
            <a:schemeClr val="tx1"/>
          </a:solidFill>
          <a:latin typeface="+mn-lt"/>
          <a:ea typeface="+mn-lt"/>
          <a:cs typeface="+mn-lt"/>
        </a:defRPr>
      </a:lvl6pPr>
      <a:lvl7pPr marL="2743200" algn="l">
        <a:buNone/>
        <a:defRPr sz="1800">
          <a:solidFill>
            <a:schemeClr val="tx1"/>
          </a:solidFill>
          <a:latin typeface="+mn-lt"/>
          <a:ea typeface="+mn-lt"/>
          <a:cs typeface="+mn-lt"/>
        </a:defRPr>
      </a:lvl7pPr>
      <a:lvl8pPr marL="3200400" algn="l">
        <a:buNone/>
        <a:defRPr sz="1800">
          <a:solidFill>
            <a:schemeClr val="tx1"/>
          </a:solidFill>
          <a:latin typeface="+mn-lt"/>
          <a:ea typeface="+mn-lt"/>
          <a:cs typeface="+mn-lt"/>
        </a:defRPr>
      </a:lvl8pPr>
      <a:lvl9pPr marL="3657600" algn="l">
        <a:buNone/>
        <a:defRPr sz="1800">
          <a:solidFill>
            <a:schemeClr val="tx1"/>
          </a:solidFill>
          <a:latin typeface="+mn-lt"/>
          <a:ea typeface="+mn-lt"/>
          <a:cs typeface="+mn-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hyperlink" Target="https://dises-cec.org/" TargetMode="External"/><Relationship Id="rId4" Type="http://schemas.openxmlformats.org/officeDocument/2006/relationships/hyperlink" Target="https://www.cvent.com/c/abstracts/fc8e7abb-a4b8-44cf-9d4b-a77ee5b63afa"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cvent.com/c/abstracts/fc8e7abb-a4b8-44cf-9d4b-a77ee5b63afa"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hyperlink" Target="https://dises-cec.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BF9F4"/>
        </a:solidFill>
        <a:effectLst/>
      </p:bgPr>
    </p:bg>
    <p:spTree>
      <p:nvGrpSpPr>
        <p:cNvPr id="1" name=""/>
        <p:cNvGrpSpPr/>
        <p:nvPr/>
      </p:nvGrpSpPr>
      <p:grpSpPr>
        <a:xfrm>
          <a:off x="0" y="0"/>
          <a:ext cx="0" cy="0"/>
          <a:chOff x="0" y="0"/>
          <a:chExt cx="0" cy="0"/>
        </a:xfrm>
      </p:grpSpPr>
      <p:sp>
        <p:nvSpPr>
          <p:cNvPr id="33" name="left-edge">
            <a:extLst>
              <a:ext uri="{FF2B5EF4-FFF2-40B4-BE49-F238E27FC236}">
                <a16:creationId xmlns:a16="http://schemas.microsoft.com/office/drawing/2014/main" id="{62DDD723-29FB-431B-ACD6-8AF9E86480FB}"/>
              </a:ext>
            </a:extLst>
          </p:cNvPr>
          <p:cNvSpPr>
            <a:spLocks noGrp="1"/>
          </p:cNvSpPr>
          <p:nvPr/>
        </p:nvSpPr>
        <p:spPr>
          <a:xfrm>
            <a:off x="0" y="0"/>
            <a:ext cx="114300" cy="10058400"/>
          </a:xfrm>
          <a:prstGeom prst="rect">
            <a:avLst/>
          </a:prstGeom>
          <a:solidFill>
            <a:srgbClr val="005A3C"/>
          </a:solidFill>
          <a:ln w="0">
            <a:noFill/>
            <a:prstDash val="solid"/>
          </a:ln>
        </p:spPr>
        <p:txBody>
          <a:bodyPr/>
          <a:lstStyle/>
          <a:p>
            <a:endParaRPr/>
          </a:p>
        </p:txBody>
      </p:sp>
      <p:sp>
        <p:nvSpPr>
          <p:cNvPr id="2" name="right-edge">
            <a:extLst>
              <a:ext uri="{FF2B5EF4-FFF2-40B4-BE49-F238E27FC236}">
                <a16:creationId xmlns:a16="http://schemas.microsoft.com/office/drawing/2014/main" id="{8F4281E0-EF41-4949-ACE9-F6977CB07A4D}"/>
              </a:ext>
            </a:extLst>
          </p:cNvPr>
          <p:cNvSpPr>
            <a:spLocks noGrp="1"/>
          </p:cNvSpPr>
          <p:nvPr/>
        </p:nvSpPr>
        <p:spPr>
          <a:xfrm>
            <a:off x="7658100" y="0"/>
            <a:ext cx="114300" cy="10058400"/>
          </a:xfrm>
          <a:prstGeom prst="rect">
            <a:avLst/>
          </a:prstGeom>
          <a:solidFill>
            <a:srgbClr val="C71920"/>
          </a:solidFill>
          <a:ln w="0">
            <a:noFill/>
            <a:prstDash val="solid"/>
          </a:ln>
        </p:spPr>
        <p:txBody>
          <a:bodyPr/>
          <a:lstStyle/>
          <a:p>
            <a:endParaRPr/>
          </a:p>
        </p:txBody>
      </p:sp>
      <p:sp>
        <p:nvSpPr>
          <p:cNvPr id="3" name="top-rule">
            <a:extLst>
              <a:ext uri="{FF2B5EF4-FFF2-40B4-BE49-F238E27FC236}">
                <a16:creationId xmlns:a16="http://schemas.microsoft.com/office/drawing/2014/main" id="{DB47D03C-3F43-49C5-9B83-B1D123675117}"/>
              </a:ext>
            </a:extLst>
          </p:cNvPr>
          <p:cNvSpPr>
            <a:spLocks noGrp="1"/>
          </p:cNvSpPr>
          <p:nvPr/>
        </p:nvSpPr>
        <p:spPr>
          <a:xfrm>
            <a:off x="114300" y="0"/>
            <a:ext cx="7543800" cy="76200"/>
          </a:xfrm>
          <a:prstGeom prst="rect">
            <a:avLst/>
          </a:prstGeom>
          <a:solidFill>
            <a:srgbClr val="C9A54B"/>
          </a:solidFill>
          <a:ln w="0">
            <a:noFill/>
            <a:prstDash val="solid"/>
          </a:ln>
        </p:spPr>
        <p:txBody>
          <a:bodyPr/>
          <a:lstStyle/>
          <a:p>
            <a:endParaRPr/>
          </a:p>
        </p:txBody>
      </p:sp>
      <p:sp>
        <p:nvSpPr>
          <p:cNvPr id="4" name="bottom-rule">
            <a:extLst>
              <a:ext uri="{FF2B5EF4-FFF2-40B4-BE49-F238E27FC236}">
                <a16:creationId xmlns:a16="http://schemas.microsoft.com/office/drawing/2014/main" id="{F262D4EF-6887-4359-AAE2-3D50397AC5B8}"/>
              </a:ext>
            </a:extLst>
          </p:cNvPr>
          <p:cNvSpPr>
            <a:spLocks noGrp="1"/>
          </p:cNvSpPr>
          <p:nvPr/>
        </p:nvSpPr>
        <p:spPr>
          <a:xfrm>
            <a:off x="114300" y="9982200"/>
            <a:ext cx="7543800" cy="76200"/>
          </a:xfrm>
          <a:prstGeom prst="rect">
            <a:avLst/>
          </a:prstGeom>
          <a:solidFill>
            <a:srgbClr val="C9A54B"/>
          </a:solidFill>
          <a:ln w="0">
            <a:noFill/>
            <a:prstDash val="solid"/>
          </a:ln>
        </p:spPr>
        <p:txBody>
          <a:bodyPr/>
          <a:lstStyle/>
          <a:p>
            <a:endParaRPr/>
          </a:p>
        </p:txBody>
      </p:sp>
      <p:pic>
        <p:nvPicPr>
          <p:cNvPr id="39" name="Picture 36"/>
          <p:cNvPicPr>
            <a:picLocks noChangeAspect="1"/>
          </p:cNvPicPr>
          <p:nvPr/>
        </p:nvPicPr>
        <p:blipFill>
          <a:blip r:embed="rId3"/>
          <a:stretch/>
        </p:blipFill>
        <p:spPr>
          <a:xfrm>
            <a:off x="766068" y="209550"/>
            <a:ext cx="6240264" cy="2289397"/>
          </a:xfrm>
          <a:prstGeom prst="rect">
            <a:avLst/>
          </a:prstGeom>
        </p:spPr>
      </p:pic>
      <p:sp>
        <p:nvSpPr>
          <p:cNvPr id="6" name="call-banner">
            <a:extLst>
              <a:ext uri="{FF2B5EF4-FFF2-40B4-BE49-F238E27FC236}">
                <a16:creationId xmlns:a16="http://schemas.microsoft.com/office/drawing/2014/main" id="{785C30D9-05E1-4668-98C1-FF2BE22DC415}"/>
              </a:ext>
            </a:extLst>
          </p:cNvPr>
          <p:cNvSpPr>
            <a:spLocks noGrp="1"/>
          </p:cNvSpPr>
          <p:nvPr/>
        </p:nvSpPr>
        <p:spPr>
          <a:xfrm>
            <a:off x="419100" y="2686050"/>
            <a:ext cx="6934200" cy="495300"/>
          </a:xfrm>
          <a:prstGeom prst="roundRect">
            <a:avLst>
              <a:gd name="adj" fmla="val 11538"/>
            </a:avLst>
          </a:prstGeom>
          <a:solidFill>
            <a:srgbClr val="005A3C"/>
          </a:solidFill>
          <a:ln w="0">
            <a:noFill/>
            <a:prstDash val="solid"/>
          </a:ln>
        </p:spPr>
        <p:txBody>
          <a:bodyPr/>
          <a:lstStyle/>
          <a:p>
            <a:endParaRPr/>
          </a:p>
        </p:txBody>
      </p:sp>
      <p:sp>
        <p:nvSpPr>
          <p:cNvPr id="7" name="call-title">
            <a:extLst>
              <a:ext uri="{FF2B5EF4-FFF2-40B4-BE49-F238E27FC236}">
                <a16:creationId xmlns:a16="http://schemas.microsoft.com/office/drawing/2014/main" id="{758AB5AD-E638-45DE-9CB0-62D77F66D581}"/>
              </a:ext>
            </a:extLst>
          </p:cNvPr>
          <p:cNvSpPr>
            <a:spLocks noGrp="1"/>
          </p:cNvSpPr>
          <p:nvPr/>
        </p:nvSpPr>
        <p:spPr>
          <a:xfrm>
            <a:off x="590550" y="2781300"/>
            <a:ext cx="6591300" cy="323850"/>
          </a:xfrm>
          <a:prstGeom prst="rect">
            <a:avLst/>
          </a:prstGeom>
          <a:noFill/>
          <a:ln w="0">
            <a:noFill/>
            <a:prstDash val="solid"/>
          </a:ln>
        </p:spPr>
        <p:txBody>
          <a:bodyPr lIns="0" tIns="0" rIns="0" bIns="0" anchor="ctr">
            <a:normAutofit/>
          </a:bodyPr>
          <a:lstStyle/>
          <a:p>
            <a:pPr algn="ctr">
              <a:lnSpc>
                <a:spcPct val="100000"/>
              </a:lnSpc>
              <a:buNone/>
              <a:defRPr sz="2100" b="1" i="0">
                <a:solidFill>
                  <a:srgbClr val="FFFFFF"/>
                </a:solidFill>
                <a:latin typeface="Aptos"/>
                <a:ea typeface="Aptos"/>
                <a:cs typeface="Aptos"/>
              </a:defRPr>
            </a:pPr>
            <a:r>
              <a:rPr sz="2100" b="1" i="0">
                <a:solidFill>
                  <a:srgbClr val="FFFFFF"/>
                </a:solidFill>
                <a:latin typeface="Aptos"/>
                <a:ea typeface="Aptos"/>
                <a:cs typeface="Aptos"/>
              </a:rPr>
              <a:t>CALL FOR PROPOSALS</a:t>
            </a:r>
          </a:p>
        </p:txBody>
      </p:sp>
      <p:sp>
        <p:nvSpPr>
          <p:cNvPr id="8" name="date-card">
            <a:extLst>
              <a:ext uri="{FF2B5EF4-FFF2-40B4-BE49-F238E27FC236}">
                <a16:creationId xmlns:a16="http://schemas.microsoft.com/office/drawing/2014/main" id="{0DFA930F-DC4D-4B0D-A481-982DA98F724F}"/>
              </a:ext>
            </a:extLst>
          </p:cNvPr>
          <p:cNvSpPr>
            <a:spLocks noGrp="1"/>
          </p:cNvSpPr>
          <p:nvPr/>
        </p:nvSpPr>
        <p:spPr>
          <a:xfrm>
            <a:off x="419100" y="3314700"/>
            <a:ext cx="6934200" cy="590550"/>
          </a:xfrm>
          <a:prstGeom prst="roundRect">
            <a:avLst>
              <a:gd name="adj" fmla="val 9677"/>
            </a:avLst>
          </a:prstGeom>
          <a:solidFill>
            <a:srgbClr val="F7F1E7"/>
          </a:solidFill>
          <a:ln w="9525">
            <a:solidFill>
              <a:srgbClr val="C9A54B"/>
            </a:solidFill>
            <a:prstDash val="solid"/>
          </a:ln>
        </p:spPr>
        <p:txBody>
          <a:bodyPr/>
          <a:lstStyle/>
          <a:p>
            <a:endParaRPr/>
          </a:p>
        </p:txBody>
      </p:sp>
      <p:sp>
        <p:nvSpPr>
          <p:cNvPr id="9" name="dates">
            <a:extLst>
              <a:ext uri="{FF2B5EF4-FFF2-40B4-BE49-F238E27FC236}">
                <a16:creationId xmlns:a16="http://schemas.microsoft.com/office/drawing/2014/main" id="{52310115-C12C-4293-983F-21A5B5735E28}"/>
              </a:ext>
            </a:extLst>
          </p:cNvPr>
          <p:cNvSpPr>
            <a:spLocks noGrp="1"/>
          </p:cNvSpPr>
          <p:nvPr/>
        </p:nvSpPr>
        <p:spPr>
          <a:xfrm>
            <a:off x="590550" y="3364700"/>
            <a:ext cx="2476500" cy="490000"/>
          </a:xfrm>
          <a:prstGeom prst="rect">
            <a:avLst/>
          </a:prstGeom>
          <a:noFill/>
          <a:ln w="0">
            <a:noFill/>
            <a:prstDash val="solid"/>
          </a:ln>
        </p:spPr>
        <p:txBody>
          <a:bodyPr lIns="0" tIns="0" rIns="0" bIns="0" anchor="ctr"/>
          <a:lstStyle/>
          <a:p>
            <a:pPr algn="l">
              <a:lnSpc>
                <a:spcPct val="100000"/>
              </a:lnSpc>
              <a:spcAft>
                <a:spcPts val="100"/>
              </a:spcAft>
              <a:buNone/>
              <a:defRPr sz="1725" b="1" i="0">
                <a:solidFill>
                  <a:srgbClr val="C71920"/>
                </a:solidFill>
                <a:latin typeface="Aptos"/>
                <a:ea typeface="Aptos"/>
                <a:cs typeface="Aptos"/>
              </a:defRPr>
            </a:pPr>
            <a:r>
              <a:rPr sz="1725" b="1" i="0" dirty="0">
                <a:solidFill>
                  <a:srgbClr val="C71920"/>
                </a:solidFill>
                <a:latin typeface="Aptos"/>
                <a:ea typeface="Aptos"/>
                <a:cs typeface="Aptos"/>
              </a:rPr>
              <a:t>JUNE 15–17, 2027</a:t>
            </a:r>
          </a:p>
          <a:p>
            <a:pPr algn="l"/>
            <a:r>
              <a:rPr sz="1050" b="0" i="1">
                <a:solidFill>
                  <a:srgbClr val="005A3C"/>
                </a:solidFill>
                <a:latin typeface="Aptos"/>
              </a:rPr>
              <a:t>June 18: Optional Excursion Day</a:t>
            </a:r>
          </a:p>
        </p:txBody>
      </p:sp>
      <p:sp>
        <p:nvSpPr>
          <p:cNvPr id="10" name="place">
            <a:extLst>
              <a:ext uri="{FF2B5EF4-FFF2-40B4-BE49-F238E27FC236}">
                <a16:creationId xmlns:a16="http://schemas.microsoft.com/office/drawing/2014/main" id="{5169EB3A-E965-4A06-BE6E-D76F35AE3B5B}"/>
              </a:ext>
            </a:extLst>
          </p:cNvPr>
          <p:cNvSpPr>
            <a:spLocks noGrp="1"/>
          </p:cNvSpPr>
          <p:nvPr/>
        </p:nvSpPr>
        <p:spPr>
          <a:xfrm>
            <a:off x="3333750" y="3409950"/>
            <a:ext cx="3848100" cy="323850"/>
          </a:xfrm>
          <a:prstGeom prst="rect">
            <a:avLst/>
          </a:prstGeom>
          <a:noFill/>
          <a:ln w="0">
            <a:noFill/>
            <a:prstDash val="solid"/>
          </a:ln>
        </p:spPr>
        <p:txBody>
          <a:bodyPr lIns="0" tIns="0" rIns="0" bIns="0" anchor="ctr">
            <a:normAutofit/>
          </a:bodyPr>
          <a:lstStyle/>
          <a:p>
            <a:pPr algn="r">
              <a:lnSpc>
                <a:spcPct val="100000"/>
              </a:lnSpc>
              <a:buNone/>
              <a:defRPr sz="1725" b="1" i="0">
                <a:solidFill>
                  <a:srgbClr val="005A3C"/>
                </a:solidFill>
                <a:latin typeface="Aptos"/>
                <a:ea typeface="Aptos"/>
                <a:cs typeface="Aptos"/>
              </a:defRPr>
            </a:pPr>
            <a:r>
              <a:rPr sz="1725" b="1" i="0">
                <a:solidFill>
                  <a:srgbClr val="005A3C"/>
                </a:solidFill>
                <a:latin typeface="Aptos"/>
                <a:ea typeface="Aptos"/>
                <a:cs typeface="Aptos"/>
              </a:rPr>
              <a:t>MARRAKECH, MOROCCO</a:t>
            </a:r>
          </a:p>
        </p:txBody>
      </p:sp>
      <p:sp>
        <p:nvSpPr>
          <p:cNvPr id="11" name="intro">
            <a:extLst>
              <a:ext uri="{FF2B5EF4-FFF2-40B4-BE49-F238E27FC236}">
                <a16:creationId xmlns:a16="http://schemas.microsoft.com/office/drawing/2014/main" id="{DE0BAC76-EFFC-4F5A-A52F-577CBEEE9D7C}"/>
              </a:ext>
            </a:extLst>
          </p:cNvPr>
          <p:cNvSpPr>
            <a:spLocks noGrp="1"/>
          </p:cNvSpPr>
          <p:nvPr/>
        </p:nvSpPr>
        <p:spPr>
          <a:xfrm>
            <a:off x="552450" y="4000500"/>
            <a:ext cx="6667500" cy="914400"/>
          </a:xfrm>
          <a:prstGeom prst="rect">
            <a:avLst/>
          </a:prstGeom>
          <a:noFill/>
          <a:ln w="0">
            <a:noFill/>
            <a:prstDash val="solid"/>
          </a:ln>
        </p:spPr>
        <p:txBody>
          <a:bodyPr lIns="0" tIns="0" rIns="0" bIns="0" anchor="ctr">
            <a:noAutofit/>
          </a:bodyPr>
          <a:lstStyle/>
          <a:p>
            <a:pPr algn="l">
              <a:lnSpc>
                <a:spcPct val="108000"/>
              </a:lnSpc>
              <a:buNone/>
              <a:defRPr sz="788" b="0" i="0">
                <a:solidFill>
                  <a:srgbClr val="202522"/>
                </a:solidFill>
                <a:latin typeface="Aptos"/>
                <a:ea typeface="Aptos"/>
                <a:cs typeface="Aptos"/>
              </a:defRPr>
            </a:pPr>
            <a:r>
              <a:rPr sz="1000" b="1" i="0" dirty="0">
                <a:latin typeface="Aptos"/>
                <a:ea typeface="Aptos"/>
                <a:cs typeface="Aptos"/>
              </a:rPr>
              <a:t>The Division of International Special Education and Services (DISES), a division of the Council for Exceptional Children, promotes knowledge exchange, collaboration, human rights, and advocacy to those who provide services for individuals with disabilities. DISES promotes international communication, cooperation, and progress in education and services for children who have disabilities and/or gifts and talents. DISES serves as a catalyst for the international exchange of special education practice, promotes international research, and sponsors forums for professional development, and establishes networks that foster international association.</a:t>
            </a:r>
          </a:p>
        </p:txBody>
      </p:sp>
      <p:sp>
        <p:nvSpPr>
          <p:cNvPr id="12" name="strand-heading">
            <a:extLst>
              <a:ext uri="{FF2B5EF4-FFF2-40B4-BE49-F238E27FC236}">
                <a16:creationId xmlns:a16="http://schemas.microsoft.com/office/drawing/2014/main" id="{1A60E3D5-4AF3-4DF7-A3B8-6E1D0D528CEF}"/>
              </a:ext>
            </a:extLst>
          </p:cNvPr>
          <p:cNvSpPr>
            <a:spLocks noGrp="1"/>
          </p:cNvSpPr>
          <p:nvPr/>
        </p:nvSpPr>
        <p:spPr>
          <a:xfrm>
            <a:off x="552450" y="5010150"/>
            <a:ext cx="6667500" cy="257175"/>
          </a:xfrm>
          <a:prstGeom prst="rect">
            <a:avLst/>
          </a:prstGeom>
          <a:noFill/>
          <a:ln w="0">
            <a:noFill/>
            <a:prstDash val="solid"/>
          </a:ln>
        </p:spPr>
        <p:txBody>
          <a:bodyPr lIns="0" tIns="0" rIns="0" bIns="0" anchor="t">
            <a:normAutofit/>
          </a:bodyPr>
          <a:lstStyle/>
          <a:p>
            <a:pPr algn="ctr">
              <a:lnSpc>
                <a:spcPct val="100000"/>
              </a:lnSpc>
              <a:buNone/>
              <a:defRPr sz="1425" b="1" i="0">
                <a:solidFill>
                  <a:srgbClr val="C71920"/>
                </a:solidFill>
                <a:latin typeface="Aptos"/>
                <a:ea typeface="Aptos"/>
                <a:cs typeface="Aptos"/>
              </a:defRPr>
            </a:pPr>
            <a:r>
              <a:rPr sz="1425" b="1" i="0">
                <a:solidFill>
                  <a:srgbClr val="C71920"/>
                </a:solidFill>
                <a:latin typeface="Aptos"/>
                <a:ea typeface="Aptos"/>
                <a:cs typeface="Aptos"/>
              </a:rPr>
              <a:t>PROPOSAL STRANDS</a:t>
            </a:r>
          </a:p>
        </p:txBody>
      </p:sp>
      <p:sp>
        <p:nvSpPr>
          <p:cNvPr id="13" name="heading-rule-left">
            <a:extLst>
              <a:ext uri="{FF2B5EF4-FFF2-40B4-BE49-F238E27FC236}">
                <a16:creationId xmlns:a16="http://schemas.microsoft.com/office/drawing/2014/main" id="{DCBAF0BB-576D-4EF8-8F93-DE66FEBBABCE}"/>
              </a:ext>
            </a:extLst>
          </p:cNvPr>
          <p:cNvSpPr>
            <a:spLocks noGrp="1"/>
          </p:cNvSpPr>
          <p:nvPr/>
        </p:nvSpPr>
        <p:spPr>
          <a:xfrm>
            <a:off x="552450" y="5133975"/>
            <a:ext cx="1981200" cy="19050"/>
          </a:xfrm>
          <a:prstGeom prst="rect">
            <a:avLst/>
          </a:prstGeom>
          <a:solidFill>
            <a:srgbClr val="C9A54B"/>
          </a:solidFill>
          <a:ln w="0">
            <a:noFill/>
            <a:prstDash val="solid"/>
          </a:ln>
        </p:spPr>
        <p:txBody>
          <a:bodyPr/>
          <a:lstStyle/>
          <a:p>
            <a:endParaRPr/>
          </a:p>
        </p:txBody>
      </p:sp>
      <p:sp>
        <p:nvSpPr>
          <p:cNvPr id="14" name="heading-rule-right">
            <a:extLst>
              <a:ext uri="{FF2B5EF4-FFF2-40B4-BE49-F238E27FC236}">
                <a16:creationId xmlns:a16="http://schemas.microsoft.com/office/drawing/2014/main" id="{207D27D1-458A-44D1-BD48-69FBE94ACFDB}"/>
              </a:ext>
            </a:extLst>
          </p:cNvPr>
          <p:cNvSpPr>
            <a:spLocks noGrp="1"/>
          </p:cNvSpPr>
          <p:nvPr/>
        </p:nvSpPr>
        <p:spPr>
          <a:xfrm>
            <a:off x="5238750" y="5133975"/>
            <a:ext cx="1981200" cy="19050"/>
          </a:xfrm>
          <a:prstGeom prst="rect">
            <a:avLst/>
          </a:prstGeom>
          <a:solidFill>
            <a:srgbClr val="C9A54B"/>
          </a:solidFill>
          <a:ln w="0">
            <a:noFill/>
            <a:prstDash val="solid"/>
          </a:ln>
        </p:spPr>
        <p:txBody>
          <a:bodyPr/>
          <a:lstStyle/>
          <a:p>
            <a:endParaRPr/>
          </a:p>
        </p:txBody>
      </p:sp>
      <p:sp>
        <p:nvSpPr>
          <p:cNvPr id="16" name="strand-title-566">
            <a:extLst>
              <a:ext uri="{FF2B5EF4-FFF2-40B4-BE49-F238E27FC236}">
                <a16:creationId xmlns:a16="http://schemas.microsoft.com/office/drawing/2014/main" id="{981092F1-CCE4-4E21-86C1-3F299496340F}"/>
              </a:ext>
            </a:extLst>
          </p:cNvPr>
          <p:cNvSpPr>
            <a:spLocks noGrp="1"/>
          </p:cNvSpPr>
          <p:nvPr/>
        </p:nvSpPr>
        <p:spPr>
          <a:xfrm>
            <a:off x="552450" y="5391150"/>
            <a:ext cx="3219450" cy="647700"/>
          </a:xfrm>
          <a:prstGeom prst="rect">
            <a:avLst/>
          </a:prstGeom>
          <a:noFill/>
          <a:ln w="0">
            <a:noFill/>
            <a:prstDash val="solid"/>
          </a:ln>
        </p:spPr>
        <p:txBody>
          <a:bodyPr lIns="0" tIns="0" rIns="38100" bIns="0" anchor="t">
            <a:normAutofit fontScale="83284" lnSpcReduction="10000"/>
          </a:bodyPr>
          <a:lstStyle/>
          <a:p>
            <a:pPr algn="l">
              <a:spcAft>
                <a:spcPts val="3"/>
              </a:spcAft>
              <a:buNone/>
            </a:pPr>
            <a:r>
              <a:rPr sz="1400" b="1" dirty="0">
                <a:solidFill>
                  <a:srgbClr val="005A3C"/>
                </a:solidFill>
                <a:latin typeface="Aptos"/>
                <a:ea typeface="Aptos"/>
                <a:cs typeface="Aptos"/>
              </a:rPr>
              <a:t>1 | Teacher Education &amp; Professional Development</a:t>
            </a:r>
          </a:p>
          <a:p>
            <a:pPr algn="l">
              <a:buNone/>
            </a:pPr>
            <a:r>
              <a:rPr sz="1150" dirty="0">
                <a:solidFill>
                  <a:srgbClr val="202522"/>
                </a:solidFill>
                <a:latin typeface="Aptos"/>
                <a:ea typeface="Aptos"/>
                <a:cs typeface="Aptos"/>
              </a:rPr>
              <a:t>Inclusive teacher preparation, mentoring, reflective practice, and continuing professional learning.</a:t>
            </a:r>
          </a:p>
        </p:txBody>
      </p:sp>
      <p:sp>
        <p:nvSpPr>
          <p:cNvPr id="17" name="strand-body-566">
            <a:extLst>
              <a:ext uri="{FF2B5EF4-FFF2-40B4-BE49-F238E27FC236}">
                <a16:creationId xmlns:a16="http://schemas.microsoft.com/office/drawing/2014/main" id="{60BEFF2B-6196-44CE-89AC-99C56252057D}"/>
              </a:ext>
            </a:extLst>
          </p:cNvPr>
          <p:cNvSpPr>
            <a:spLocks noGrp="1"/>
          </p:cNvSpPr>
          <p:nvPr/>
        </p:nvSpPr>
        <p:spPr>
          <a:xfrm>
            <a:off x="4000500" y="5391150"/>
            <a:ext cx="3219450" cy="647700"/>
          </a:xfrm>
          <a:prstGeom prst="rect">
            <a:avLst/>
          </a:prstGeom>
          <a:noFill/>
          <a:ln w="0">
            <a:noFill/>
            <a:prstDash val="solid"/>
          </a:ln>
        </p:spPr>
        <p:txBody>
          <a:bodyPr lIns="0" tIns="0" rIns="38100" bIns="0" anchor="t">
            <a:normAutofit fontScale="94875"/>
          </a:bodyPr>
          <a:lstStyle/>
          <a:p>
            <a:pPr algn="l">
              <a:spcAft>
                <a:spcPts val="3"/>
              </a:spcAft>
              <a:buNone/>
            </a:pPr>
            <a:r>
              <a:rPr sz="1400" b="1">
                <a:solidFill>
                  <a:srgbClr val="005A3C"/>
                </a:solidFill>
                <a:latin typeface="Aptos"/>
                <a:ea typeface="Aptos"/>
                <a:cs typeface="Aptos"/>
              </a:rPr>
              <a:t>2 | Equity, Access &amp; Social Justice</a:t>
            </a:r>
          </a:p>
          <a:p>
            <a:pPr algn="l">
              <a:buNone/>
            </a:pPr>
            <a:r>
              <a:rPr sz="1150">
                <a:solidFill>
                  <a:srgbClr val="202522"/>
                </a:solidFill>
                <a:latin typeface="Aptos"/>
                <a:ea typeface="Aptos"/>
                <a:cs typeface="Aptos"/>
              </a:rPr>
              <a:t>Policies and practices that dismantle geographic, economic, gender, migration, and systemic barriers.</a:t>
            </a:r>
          </a:p>
        </p:txBody>
      </p:sp>
      <p:sp>
        <p:nvSpPr>
          <p:cNvPr id="19" name="strand-title-628">
            <a:extLst>
              <a:ext uri="{FF2B5EF4-FFF2-40B4-BE49-F238E27FC236}">
                <a16:creationId xmlns:a16="http://schemas.microsoft.com/office/drawing/2014/main" id="{62EE14B6-7DB6-4673-B020-E9D753770277}"/>
              </a:ext>
            </a:extLst>
          </p:cNvPr>
          <p:cNvSpPr>
            <a:spLocks noGrp="1"/>
          </p:cNvSpPr>
          <p:nvPr/>
        </p:nvSpPr>
        <p:spPr>
          <a:xfrm>
            <a:off x="552450" y="6153150"/>
            <a:ext cx="3219450" cy="647700"/>
          </a:xfrm>
          <a:prstGeom prst="rect">
            <a:avLst/>
          </a:prstGeom>
          <a:noFill/>
          <a:ln w="0">
            <a:noFill/>
            <a:prstDash val="solid"/>
          </a:ln>
        </p:spPr>
        <p:txBody>
          <a:bodyPr lIns="0" tIns="0" rIns="38100" bIns="0" anchor="t">
            <a:normAutofit fontScale="95547" lnSpcReduction="10000"/>
          </a:bodyPr>
          <a:lstStyle/>
          <a:p>
            <a:pPr algn="l">
              <a:spcAft>
                <a:spcPts val="3"/>
              </a:spcAft>
              <a:buNone/>
            </a:pPr>
            <a:r>
              <a:rPr sz="1400" b="1" dirty="0">
                <a:solidFill>
                  <a:srgbClr val="005A3C"/>
                </a:solidFill>
                <a:latin typeface="Aptos"/>
                <a:ea typeface="Aptos"/>
                <a:cs typeface="Aptos"/>
              </a:rPr>
              <a:t>3 | Disability, Diversity &amp; Learner Needs</a:t>
            </a:r>
          </a:p>
          <a:p>
            <a:pPr algn="l">
              <a:buNone/>
            </a:pPr>
            <a:r>
              <a:rPr sz="1150" dirty="0">
                <a:solidFill>
                  <a:srgbClr val="202522"/>
                </a:solidFill>
                <a:latin typeface="Aptos"/>
                <a:ea typeface="Aptos"/>
                <a:cs typeface="Aptos"/>
              </a:rPr>
              <a:t>Responsive support for disabilities, learning differences, exceptional abilities, IEPs, and early intervention.</a:t>
            </a:r>
          </a:p>
        </p:txBody>
      </p:sp>
      <p:sp>
        <p:nvSpPr>
          <p:cNvPr id="20" name="strand-body-628">
            <a:extLst>
              <a:ext uri="{FF2B5EF4-FFF2-40B4-BE49-F238E27FC236}">
                <a16:creationId xmlns:a16="http://schemas.microsoft.com/office/drawing/2014/main" id="{A06D840F-C914-4656-A740-277DC96A1E13}"/>
              </a:ext>
            </a:extLst>
          </p:cNvPr>
          <p:cNvSpPr>
            <a:spLocks noGrp="1"/>
          </p:cNvSpPr>
          <p:nvPr/>
        </p:nvSpPr>
        <p:spPr>
          <a:xfrm>
            <a:off x="4000500" y="6153150"/>
            <a:ext cx="3219450" cy="647700"/>
          </a:xfrm>
          <a:prstGeom prst="rect">
            <a:avLst/>
          </a:prstGeom>
          <a:noFill/>
          <a:ln w="0">
            <a:noFill/>
            <a:prstDash val="solid"/>
          </a:ln>
        </p:spPr>
        <p:txBody>
          <a:bodyPr lIns="0" tIns="0" rIns="38100" bIns="0" anchor="t">
            <a:normAutofit fontScale="89146"/>
          </a:bodyPr>
          <a:lstStyle/>
          <a:p>
            <a:pPr algn="l">
              <a:spcAft>
                <a:spcPts val="3"/>
              </a:spcAft>
              <a:buNone/>
            </a:pPr>
            <a:r>
              <a:rPr sz="1400" b="1">
                <a:solidFill>
                  <a:srgbClr val="005A3C"/>
                </a:solidFill>
                <a:latin typeface="Aptos"/>
                <a:ea typeface="Aptos"/>
                <a:cs typeface="Aptos"/>
              </a:rPr>
              <a:t>4 | Technology, Innovation &amp; Accessibility</a:t>
            </a:r>
          </a:p>
          <a:p>
            <a:pPr algn="l">
              <a:buNone/>
            </a:pPr>
            <a:r>
              <a:rPr sz="1150">
                <a:solidFill>
                  <a:srgbClr val="202522"/>
                </a:solidFill>
                <a:latin typeface="Aptos"/>
                <a:ea typeface="Aptos"/>
                <a:cs typeface="Aptos"/>
              </a:rPr>
              <a:t>Accessible design, UDL, assistive technology, AI, and low-cost innovation that expand participation equitably.</a:t>
            </a:r>
          </a:p>
        </p:txBody>
      </p:sp>
      <p:sp>
        <p:nvSpPr>
          <p:cNvPr id="22" name="strand-title-690">
            <a:extLst>
              <a:ext uri="{FF2B5EF4-FFF2-40B4-BE49-F238E27FC236}">
                <a16:creationId xmlns:a16="http://schemas.microsoft.com/office/drawing/2014/main" id="{8530E281-B60A-4BC5-81FC-E29D63D361D5}"/>
              </a:ext>
            </a:extLst>
          </p:cNvPr>
          <p:cNvSpPr>
            <a:spLocks noGrp="1"/>
          </p:cNvSpPr>
          <p:nvPr/>
        </p:nvSpPr>
        <p:spPr>
          <a:xfrm>
            <a:off x="552450" y="6915150"/>
            <a:ext cx="3219450" cy="647700"/>
          </a:xfrm>
          <a:prstGeom prst="rect">
            <a:avLst/>
          </a:prstGeom>
          <a:noFill/>
          <a:ln w="0">
            <a:noFill/>
            <a:prstDash val="solid"/>
          </a:ln>
        </p:spPr>
        <p:txBody>
          <a:bodyPr lIns="0" tIns="0" rIns="38100" bIns="0" anchor="t">
            <a:normAutofit fontScale="91792" lnSpcReduction="20000"/>
          </a:bodyPr>
          <a:lstStyle/>
          <a:p>
            <a:pPr algn="l">
              <a:spcAft>
                <a:spcPts val="3"/>
              </a:spcAft>
              <a:buNone/>
            </a:pPr>
            <a:r>
              <a:rPr sz="1400" b="1" dirty="0">
                <a:solidFill>
                  <a:srgbClr val="005A3C"/>
                </a:solidFill>
                <a:latin typeface="Aptos"/>
                <a:ea typeface="Aptos"/>
                <a:cs typeface="Aptos"/>
              </a:rPr>
              <a:t>5 | Community, Culture &amp; Inclusive Practices</a:t>
            </a:r>
          </a:p>
          <a:p>
            <a:pPr algn="l">
              <a:buNone/>
            </a:pPr>
            <a:r>
              <a:rPr sz="1150" dirty="0">
                <a:solidFill>
                  <a:srgbClr val="202522"/>
                </a:solidFill>
                <a:latin typeface="Aptos"/>
                <a:ea typeface="Aptos"/>
                <a:cs typeface="Aptos"/>
              </a:rPr>
              <a:t>Family and community partnerships, cultural knowledge, grassroots action, and locally grounded inclusive practice.</a:t>
            </a:r>
          </a:p>
        </p:txBody>
      </p:sp>
      <p:sp>
        <p:nvSpPr>
          <p:cNvPr id="23" name="strand-body-690">
            <a:extLst>
              <a:ext uri="{FF2B5EF4-FFF2-40B4-BE49-F238E27FC236}">
                <a16:creationId xmlns:a16="http://schemas.microsoft.com/office/drawing/2014/main" id="{F8266C0E-3CCE-4D7E-B45C-B51BBE239EEB}"/>
              </a:ext>
            </a:extLst>
          </p:cNvPr>
          <p:cNvSpPr>
            <a:spLocks noGrp="1"/>
          </p:cNvSpPr>
          <p:nvPr/>
        </p:nvSpPr>
        <p:spPr>
          <a:xfrm>
            <a:off x="4000500" y="6915150"/>
            <a:ext cx="3219450" cy="647700"/>
          </a:xfrm>
          <a:prstGeom prst="rect">
            <a:avLst/>
          </a:prstGeom>
          <a:noFill/>
          <a:ln w="0">
            <a:noFill/>
            <a:prstDash val="solid"/>
          </a:ln>
        </p:spPr>
        <p:txBody>
          <a:bodyPr lIns="0" tIns="0" rIns="38100" bIns="0" anchor="t">
            <a:normAutofit fontScale="83284" lnSpcReduction="10000"/>
          </a:bodyPr>
          <a:lstStyle/>
          <a:p>
            <a:pPr algn="l">
              <a:spcAft>
                <a:spcPts val="3"/>
              </a:spcAft>
              <a:buNone/>
            </a:pPr>
            <a:r>
              <a:rPr sz="1400" b="1">
                <a:solidFill>
                  <a:srgbClr val="005A3C"/>
                </a:solidFill>
                <a:latin typeface="Aptos"/>
                <a:ea typeface="Aptos"/>
                <a:cs typeface="Aptos"/>
              </a:rPr>
              <a:t>6 | Language, Multilingualism &amp; Inclusive Communication</a:t>
            </a:r>
          </a:p>
          <a:p>
            <a:pPr algn="l">
              <a:buNone/>
            </a:pPr>
            <a:r>
              <a:rPr sz="1150">
                <a:solidFill>
                  <a:srgbClr val="202522"/>
                </a:solidFill>
                <a:latin typeface="Aptos"/>
                <a:ea typeface="Aptos"/>
                <a:cs typeface="Aptos"/>
              </a:rPr>
              <a:t>Multilingual education, language policy, translanguaging, identity, belonging, and inclusive communication.</a:t>
            </a:r>
          </a:p>
        </p:txBody>
      </p:sp>
      <p:sp>
        <p:nvSpPr>
          <p:cNvPr id="27" name="cta-card">
            <a:extLst>
              <a:ext uri="{FF2B5EF4-FFF2-40B4-BE49-F238E27FC236}">
                <a16:creationId xmlns:a16="http://schemas.microsoft.com/office/drawing/2014/main" id="{2F3519AE-8DFE-4ACA-88F7-D8CC5C1CF588}"/>
              </a:ext>
            </a:extLst>
          </p:cNvPr>
          <p:cNvSpPr>
            <a:spLocks noGrp="1"/>
          </p:cNvSpPr>
          <p:nvPr/>
        </p:nvSpPr>
        <p:spPr>
          <a:xfrm>
            <a:off x="419100" y="7905750"/>
            <a:ext cx="6934200" cy="1162050"/>
          </a:xfrm>
          <a:prstGeom prst="roundRect">
            <a:avLst>
              <a:gd name="adj" fmla="val 6557"/>
            </a:avLst>
          </a:prstGeom>
          <a:solidFill>
            <a:srgbClr val="005A3C"/>
          </a:solidFill>
          <a:ln w="0">
            <a:noFill/>
            <a:prstDash val="solid"/>
          </a:ln>
        </p:spPr>
        <p:txBody>
          <a:bodyPr/>
          <a:lstStyle/>
          <a:p>
            <a:endParaRPr/>
          </a:p>
        </p:txBody>
      </p:sp>
      <p:sp>
        <p:nvSpPr>
          <p:cNvPr id="28" name="cta-title">
            <a:extLst>
              <a:ext uri="{FF2B5EF4-FFF2-40B4-BE49-F238E27FC236}">
                <a16:creationId xmlns:a16="http://schemas.microsoft.com/office/drawing/2014/main" id="{697099C3-1308-4C81-BF76-394C2112217D}"/>
              </a:ext>
            </a:extLst>
          </p:cNvPr>
          <p:cNvSpPr>
            <a:spLocks noGrp="1"/>
          </p:cNvSpPr>
          <p:nvPr/>
        </p:nvSpPr>
        <p:spPr>
          <a:xfrm>
            <a:off x="685800" y="7975000"/>
            <a:ext cx="6400800" cy="330000"/>
          </a:xfrm>
          <a:prstGeom prst="rect">
            <a:avLst/>
          </a:prstGeom>
          <a:noFill/>
          <a:ln w="0">
            <a:noFill/>
            <a:prstDash val="solid"/>
          </a:ln>
        </p:spPr>
        <p:txBody>
          <a:bodyPr lIns="0" tIns="0" rIns="0" bIns="0" anchor="ctr">
            <a:normAutofit/>
          </a:bodyPr>
          <a:lstStyle/>
          <a:p>
            <a:pPr algn="ctr">
              <a:lnSpc>
                <a:spcPct val="100000"/>
              </a:lnSpc>
              <a:buNone/>
              <a:defRPr sz="1275" b="1" i="0">
                <a:solidFill>
                  <a:srgbClr val="FFFFFF"/>
                </a:solidFill>
                <a:latin typeface="Aptos"/>
                <a:ea typeface="Aptos"/>
                <a:cs typeface="Aptos"/>
              </a:defRPr>
            </a:pPr>
            <a:r>
              <a:rPr sz="1275" b="1" i="0" dirty="0">
                <a:solidFill>
                  <a:srgbClr val="FFFFFF"/>
                </a:solidFill>
                <a:latin typeface="Aptos"/>
                <a:ea typeface="Aptos"/>
                <a:cs typeface="Aptos"/>
              </a:rPr>
              <a:t>Research papers • Workshops • Posters • Graduate student presentations</a:t>
            </a:r>
          </a:p>
        </p:txBody>
      </p:sp>
      <p:sp>
        <p:nvSpPr>
          <p:cNvPr id="29" name="cta-body">
            <a:extLst>
              <a:ext uri="{FF2B5EF4-FFF2-40B4-BE49-F238E27FC236}">
                <a16:creationId xmlns:a16="http://schemas.microsoft.com/office/drawing/2014/main" id="{B9F3953E-0231-4375-A836-D11E26A6F26F}"/>
              </a:ext>
            </a:extLst>
          </p:cNvPr>
          <p:cNvSpPr>
            <a:spLocks noGrp="1"/>
          </p:cNvSpPr>
          <p:nvPr/>
        </p:nvSpPr>
        <p:spPr>
          <a:xfrm>
            <a:off x="685800" y="8330000"/>
            <a:ext cx="6400800" cy="700000"/>
          </a:xfrm>
          <a:prstGeom prst="rect">
            <a:avLst/>
          </a:prstGeom>
          <a:noFill/>
          <a:ln w="0">
            <a:noFill/>
            <a:prstDash val="solid"/>
          </a:ln>
        </p:spPr>
        <p:txBody>
          <a:bodyPr wrap="square" lIns="0" tIns="0" rIns="0" bIns="0" anchor="t"/>
          <a:lstStyle/>
          <a:p>
            <a:pPr algn="ctr">
              <a:lnSpc>
                <a:spcPct val="100000"/>
              </a:lnSpc>
              <a:spcBef>
                <a:spcPts val="0"/>
              </a:spcBef>
              <a:spcAft>
                <a:spcPts val="200"/>
              </a:spcAft>
              <a:buNone/>
              <a:defRPr sz="1125" b="0" i="0">
                <a:solidFill>
                  <a:srgbClr val="FFFFFF"/>
                </a:solidFill>
                <a:latin typeface="Aptos"/>
                <a:ea typeface="Aptos"/>
                <a:cs typeface="Aptos"/>
              </a:defRPr>
            </a:pPr>
            <a:r>
              <a:rPr sz="1200" b="1" i="0">
                <a:solidFill>
                  <a:srgbClr val="F2D48A"/>
                </a:solidFill>
                <a:latin typeface="Aptos"/>
              </a:rPr>
              <a:t>Deadline: November 30, 2026</a:t>
            </a:r>
            <a:r>
              <a:rPr sz="1050" b="0" i="0">
                <a:solidFill>
                  <a:srgbClr val="FFFFFF"/>
                </a:solidFill>
                <a:latin typeface="Aptos"/>
              </a:rPr>
              <a:t>  •  Submit online through Cvent (select “Submit Abstract”):</a:t>
            </a:r>
            <a:endParaRPr lang="en-US" sz="2500" b="0" i="0" dirty="0">
              <a:solidFill>
                <a:srgbClr val="FFFFFF"/>
              </a:solidFill>
              <a:latin typeface="Aptos"/>
              <a:ea typeface="Aptos"/>
              <a:cs typeface="Aptos"/>
            </a:endParaRPr>
          </a:p>
          <a:p>
            <a:pPr algn="ctr">
              <a:spcBef>
                <a:spcPts val="0"/>
              </a:spcBef>
              <a:spcAft>
                <a:spcPts val="400"/>
              </a:spcAft>
            </a:pPr>
            <a:r>
              <a:rPr sz="950" b="0" i="0" u="sng">
                <a:solidFill>
                  <a:srgbClr val="FFFFFF"/>
                </a:solidFill>
                <a:latin typeface="Aptos"/>
                <a:hlinkClick r:id="rId4">
                  <a:extLst>
                    <a:ext uri="{A12FA001-AC4F-418D-AE19-62706E023703}">
                      <ahyp:hlinkClr xmlns:ahyp="http://schemas.microsoft.com/office/drawing/2018/hyperlinkcolor" val="tx"/>
                    </a:ext>
                  </a:extLst>
                </a:hlinkClick>
              </a:rPr>
              <a:t>https://www.cvent.com/c/abstracts/fc8e7abb-a4b8-44cf-9d4b-a77ee5b63afa</a:t>
            </a:r>
          </a:p>
          <a:p>
            <a:pPr algn="ctr">
              <a:spcBef>
                <a:spcPts val="0"/>
              </a:spcBef>
              <a:spcAft>
                <a:spcPts val="0"/>
              </a:spcAft>
            </a:pPr>
            <a:r>
              <a:rPr sz="950" b="1" i="0">
                <a:solidFill>
                  <a:srgbClr val="FFFFFF"/>
                </a:solidFill>
                <a:latin typeface="Aptos"/>
              </a:rPr>
              <a:t>Questions: </a:t>
            </a:r>
            <a:r>
              <a:rPr sz="950" b="0" i="0">
                <a:solidFill>
                  <a:srgbClr val="FFFFFF"/>
                </a:solidFill>
                <a:latin typeface="Aptos"/>
              </a:rPr>
              <a:t>Cindy Perras, DISES Member-at-Large, Event Support — cindy.perras@gmail.com</a:t>
            </a:r>
          </a:p>
          <a:p>
            <a:pPr algn="ctr">
              <a:spcBef>
                <a:spcPts val="100"/>
              </a:spcBef>
              <a:spcAft>
                <a:spcPts val="0"/>
              </a:spcAft>
            </a:pPr>
            <a:r>
              <a:rPr sz="950" b="0" i="1">
                <a:solidFill>
                  <a:srgbClr val="FFFFFF"/>
                </a:solidFill>
                <a:latin typeface="Aptos"/>
              </a:rPr>
              <a:t>Full proposal guidelines on page 2  •  </a:t>
            </a:r>
            <a:r>
              <a:rPr sz="950" b="0" i="1" u="sng">
                <a:solidFill>
                  <a:srgbClr val="FFFFFF"/>
                </a:solidFill>
                <a:latin typeface="Aptos"/>
                <a:hlinkClick r:id="rId5">
                  <a:extLst>
                    <a:ext uri="{A12FA001-AC4F-418D-AE19-62706E023703}">
                      <ahyp:hlinkClr xmlns:ahyp="http://schemas.microsoft.com/office/drawing/2018/hyperlinkcolor" val="tx"/>
                    </a:ext>
                  </a:extLst>
                </a:hlinkClick>
              </a:rPr>
              <a:t>dises-cec.org</a:t>
            </a:r>
          </a:p>
        </p:txBody>
      </p:sp>
      <p:pic>
        <p:nvPicPr>
          <p:cNvPr id="15" name="Picture 14" descr="A logo for a division of specialties&#10;&#10;AI-generated content may be incorrect.">
            <a:extLst>
              <a:ext uri="{FF2B5EF4-FFF2-40B4-BE49-F238E27FC236}">
                <a16:creationId xmlns:a16="http://schemas.microsoft.com/office/drawing/2014/main" id="{2A3B665A-FB58-8A6B-1169-A1A80C49724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62514" y="9124950"/>
            <a:ext cx="2847372" cy="798645"/>
          </a:xfrm>
          <a:prstGeom prst="rect">
            <a:avLst/>
          </a:prstGeom>
        </p:spPr>
      </p:pic>
    </p:spTree>
    <p:extLst>
      <p:ext uri="{BB962C8B-B14F-4D97-AF65-F5344CB8AC3E}">
        <p14:creationId xmlns:p14="http://schemas.microsoft.com/office/powerpoint/2010/main" val="7033574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BF9F4"/>
        </a:solidFill>
        <a:effectLst/>
      </p:bgPr>
    </p:bg>
    <p:spTree>
      <p:nvGrpSpPr>
        <p:cNvPr id="1" name=""/>
        <p:cNvGrpSpPr/>
        <p:nvPr/>
      </p:nvGrpSpPr>
      <p:grpSpPr>
        <a:xfrm>
          <a:off x="0" y="0"/>
          <a:ext cx="0" cy="0"/>
          <a:chOff x="0" y="0"/>
          <a:chExt cx="0" cy="0"/>
        </a:xfrm>
      </p:grpSpPr>
      <p:sp>
        <p:nvSpPr>
          <p:cNvPr id="33" name="left-edge">
            <a:extLst>
              <a:ext uri="{FF2B5EF4-FFF2-40B4-BE49-F238E27FC236}">
                <a16:creationId xmlns:a16="http://schemas.microsoft.com/office/drawing/2014/main" id="{62DDD723-29FB-431B-ACD6-8AF9E86480FB}"/>
              </a:ext>
            </a:extLst>
          </p:cNvPr>
          <p:cNvSpPr>
            <a:spLocks noGrp="1"/>
          </p:cNvSpPr>
          <p:nvPr/>
        </p:nvSpPr>
        <p:spPr>
          <a:xfrm>
            <a:off x="0" y="0"/>
            <a:ext cx="114300" cy="10058400"/>
          </a:xfrm>
          <a:prstGeom prst="rect">
            <a:avLst/>
          </a:prstGeom>
          <a:solidFill>
            <a:srgbClr val="005A3C"/>
          </a:solidFill>
          <a:ln w="0">
            <a:noFill/>
            <a:prstDash val="solid"/>
          </a:ln>
        </p:spPr>
        <p:txBody>
          <a:bodyPr/>
          <a:lstStyle/>
          <a:p>
            <a:endParaRPr/>
          </a:p>
        </p:txBody>
      </p:sp>
      <p:sp>
        <p:nvSpPr>
          <p:cNvPr id="2" name="right-edge">
            <a:extLst>
              <a:ext uri="{FF2B5EF4-FFF2-40B4-BE49-F238E27FC236}">
                <a16:creationId xmlns:a16="http://schemas.microsoft.com/office/drawing/2014/main" id="{8F4281E0-EF41-4949-ACE9-F6977CB07A4D}"/>
              </a:ext>
            </a:extLst>
          </p:cNvPr>
          <p:cNvSpPr>
            <a:spLocks noGrp="1"/>
          </p:cNvSpPr>
          <p:nvPr/>
        </p:nvSpPr>
        <p:spPr>
          <a:xfrm>
            <a:off x="7658100" y="0"/>
            <a:ext cx="114300" cy="10058400"/>
          </a:xfrm>
          <a:prstGeom prst="rect">
            <a:avLst/>
          </a:prstGeom>
          <a:solidFill>
            <a:srgbClr val="C71920"/>
          </a:solidFill>
          <a:ln w="0">
            <a:noFill/>
            <a:prstDash val="solid"/>
          </a:ln>
        </p:spPr>
        <p:txBody>
          <a:bodyPr/>
          <a:lstStyle/>
          <a:p>
            <a:endParaRPr/>
          </a:p>
        </p:txBody>
      </p:sp>
      <p:sp>
        <p:nvSpPr>
          <p:cNvPr id="3" name="top-rule">
            <a:extLst>
              <a:ext uri="{FF2B5EF4-FFF2-40B4-BE49-F238E27FC236}">
                <a16:creationId xmlns:a16="http://schemas.microsoft.com/office/drawing/2014/main" id="{DB47D03C-3F43-49C5-9B83-B1D123675117}"/>
              </a:ext>
            </a:extLst>
          </p:cNvPr>
          <p:cNvSpPr>
            <a:spLocks noGrp="1"/>
          </p:cNvSpPr>
          <p:nvPr/>
        </p:nvSpPr>
        <p:spPr>
          <a:xfrm>
            <a:off x="114300" y="0"/>
            <a:ext cx="7543800" cy="76200"/>
          </a:xfrm>
          <a:prstGeom prst="rect">
            <a:avLst/>
          </a:prstGeom>
          <a:solidFill>
            <a:srgbClr val="C9A54B"/>
          </a:solidFill>
          <a:ln w="0">
            <a:noFill/>
            <a:prstDash val="solid"/>
          </a:ln>
        </p:spPr>
        <p:txBody>
          <a:bodyPr/>
          <a:lstStyle/>
          <a:p>
            <a:endParaRPr/>
          </a:p>
        </p:txBody>
      </p:sp>
      <p:sp>
        <p:nvSpPr>
          <p:cNvPr id="4" name="bottom-rule">
            <a:extLst>
              <a:ext uri="{FF2B5EF4-FFF2-40B4-BE49-F238E27FC236}">
                <a16:creationId xmlns:a16="http://schemas.microsoft.com/office/drawing/2014/main" id="{F262D4EF-6887-4359-AAE2-3D50397AC5B8}"/>
              </a:ext>
            </a:extLst>
          </p:cNvPr>
          <p:cNvSpPr>
            <a:spLocks noGrp="1"/>
          </p:cNvSpPr>
          <p:nvPr/>
        </p:nvSpPr>
        <p:spPr>
          <a:xfrm>
            <a:off x="114300" y="9982200"/>
            <a:ext cx="7543800" cy="76200"/>
          </a:xfrm>
          <a:prstGeom prst="rect">
            <a:avLst/>
          </a:prstGeom>
          <a:solidFill>
            <a:srgbClr val="C9A54B"/>
          </a:solidFill>
          <a:ln w="0">
            <a:noFill/>
            <a:prstDash val="solid"/>
          </a:ln>
        </p:spPr>
        <p:txBody>
          <a:bodyPr/>
          <a:lstStyle/>
          <a:p>
            <a:endParaRPr/>
          </a:p>
        </p:txBody>
      </p:sp>
      <p:sp>
        <p:nvSpPr>
          <p:cNvPr id="6" name="call-banner">
            <a:extLst>
              <a:ext uri="{FF2B5EF4-FFF2-40B4-BE49-F238E27FC236}">
                <a16:creationId xmlns:a16="http://schemas.microsoft.com/office/drawing/2014/main" id="{785C30D9-05E1-4668-98C1-FF2BE22DC415}"/>
              </a:ext>
            </a:extLst>
          </p:cNvPr>
          <p:cNvSpPr>
            <a:spLocks noGrp="1"/>
          </p:cNvSpPr>
          <p:nvPr/>
        </p:nvSpPr>
        <p:spPr>
          <a:xfrm>
            <a:off x="419100" y="300000"/>
            <a:ext cx="6934200" cy="495300"/>
          </a:xfrm>
          <a:prstGeom prst="roundRect">
            <a:avLst>
              <a:gd name="adj" fmla="val 11538"/>
            </a:avLst>
          </a:prstGeom>
          <a:solidFill>
            <a:srgbClr val="005A3C"/>
          </a:solidFill>
          <a:ln w="0">
            <a:noFill/>
            <a:prstDash val="solid"/>
          </a:ln>
        </p:spPr>
        <p:txBody>
          <a:bodyPr/>
          <a:lstStyle/>
          <a:p>
            <a:endParaRPr/>
          </a:p>
        </p:txBody>
      </p:sp>
      <p:sp>
        <p:nvSpPr>
          <p:cNvPr id="7" name="call-title">
            <a:extLst>
              <a:ext uri="{FF2B5EF4-FFF2-40B4-BE49-F238E27FC236}">
                <a16:creationId xmlns:a16="http://schemas.microsoft.com/office/drawing/2014/main" id="{758AB5AD-E638-45DE-9CB0-62D77F66D581}"/>
              </a:ext>
            </a:extLst>
          </p:cNvPr>
          <p:cNvSpPr>
            <a:spLocks noGrp="1"/>
          </p:cNvSpPr>
          <p:nvPr/>
        </p:nvSpPr>
        <p:spPr>
          <a:xfrm>
            <a:off x="590550" y="395250"/>
            <a:ext cx="6591300" cy="323850"/>
          </a:xfrm>
          <a:prstGeom prst="rect">
            <a:avLst/>
          </a:prstGeom>
          <a:noFill/>
          <a:ln w="0">
            <a:noFill/>
            <a:prstDash val="solid"/>
          </a:ln>
        </p:spPr>
        <p:txBody>
          <a:bodyPr lIns="0" tIns="0" rIns="0" bIns="0" anchor="ctr">
            <a:normAutofit/>
          </a:bodyPr>
          <a:lstStyle/>
          <a:p>
            <a:pPr algn="ctr">
              <a:lnSpc>
                <a:spcPct val="100000"/>
              </a:lnSpc>
              <a:buNone/>
              <a:defRPr sz="2100" b="1" i="0">
                <a:solidFill>
                  <a:srgbClr val="FFFFFF"/>
                </a:solidFill>
                <a:latin typeface="Aptos"/>
                <a:ea typeface="Aptos"/>
                <a:cs typeface="Aptos"/>
              </a:defRPr>
            </a:pPr>
            <a:r>
              <a:rPr sz="2100" b="1" i="0">
                <a:solidFill>
                  <a:srgbClr val="FFFFFF"/>
                </a:solidFill>
                <a:latin typeface="Aptos"/>
                <a:ea typeface="Aptos"/>
                <a:cs typeface="Aptos"/>
              </a:rPr>
              <a:t>PROPOSAL GUIDELINES &amp; SUBMISSION</a:t>
            </a:r>
          </a:p>
        </p:txBody>
      </p:sp>
      <p:sp>
        <p:nvSpPr>
          <p:cNvPr id="8" name="date-card">
            <a:extLst>
              <a:ext uri="{FF2B5EF4-FFF2-40B4-BE49-F238E27FC236}">
                <a16:creationId xmlns:a16="http://schemas.microsoft.com/office/drawing/2014/main" id="{0DFA930F-DC4D-4B0D-A481-982DA98F724F}"/>
              </a:ext>
            </a:extLst>
          </p:cNvPr>
          <p:cNvSpPr>
            <a:spLocks noGrp="1"/>
          </p:cNvSpPr>
          <p:nvPr/>
        </p:nvSpPr>
        <p:spPr>
          <a:xfrm>
            <a:off x="419100" y="905300"/>
            <a:ext cx="6934200" cy="560000"/>
          </a:xfrm>
          <a:prstGeom prst="roundRect">
            <a:avLst>
              <a:gd name="adj" fmla="val 9677"/>
            </a:avLst>
          </a:prstGeom>
          <a:solidFill>
            <a:srgbClr val="F7F1E7"/>
          </a:solidFill>
          <a:ln w="9525">
            <a:solidFill>
              <a:srgbClr val="C9A54B"/>
            </a:solidFill>
            <a:prstDash val="solid"/>
          </a:ln>
        </p:spPr>
        <p:txBody>
          <a:bodyPr/>
          <a:lstStyle/>
          <a:p>
            <a:endParaRPr/>
          </a:p>
        </p:txBody>
      </p:sp>
      <p:sp>
        <p:nvSpPr>
          <p:cNvPr id="9" name="dates">
            <a:extLst>
              <a:ext uri="{FF2B5EF4-FFF2-40B4-BE49-F238E27FC236}">
                <a16:creationId xmlns:a16="http://schemas.microsoft.com/office/drawing/2014/main" id="{52310115-C12C-4293-983F-21A5B5735E28}"/>
              </a:ext>
            </a:extLst>
          </p:cNvPr>
          <p:cNvSpPr>
            <a:spLocks noGrp="1"/>
          </p:cNvSpPr>
          <p:nvPr/>
        </p:nvSpPr>
        <p:spPr>
          <a:xfrm>
            <a:off x="590550" y="940300"/>
            <a:ext cx="2476500" cy="490000"/>
          </a:xfrm>
          <a:prstGeom prst="rect">
            <a:avLst/>
          </a:prstGeom>
          <a:noFill/>
          <a:ln w="0">
            <a:noFill/>
            <a:prstDash val="solid"/>
          </a:ln>
        </p:spPr>
        <p:txBody>
          <a:bodyPr lIns="0" tIns="0" rIns="0" bIns="0" anchor="ctr"/>
          <a:lstStyle/>
          <a:p>
            <a:pPr algn="l">
              <a:lnSpc>
                <a:spcPct val="100000"/>
              </a:lnSpc>
              <a:spcAft>
                <a:spcPts val="100"/>
              </a:spcAft>
              <a:buNone/>
              <a:defRPr sz="1725" b="1" i="0">
                <a:solidFill>
                  <a:srgbClr val="C71920"/>
                </a:solidFill>
                <a:latin typeface="Aptos"/>
                <a:ea typeface="Aptos"/>
                <a:cs typeface="Aptos"/>
              </a:defRPr>
            </a:pPr>
            <a:r>
              <a:rPr sz="1725" b="1" i="0" dirty="0">
                <a:solidFill>
                  <a:srgbClr val="C71920"/>
                </a:solidFill>
                <a:latin typeface="Aptos"/>
                <a:ea typeface="Aptos"/>
                <a:cs typeface="Aptos"/>
              </a:rPr>
              <a:t>JUNE 15–17, 2027</a:t>
            </a:r>
          </a:p>
          <a:p>
            <a:pPr algn="l"/>
            <a:r>
              <a:rPr sz="1050" b="0" i="1">
                <a:solidFill>
                  <a:srgbClr val="005A3C"/>
                </a:solidFill>
                <a:latin typeface="Aptos"/>
              </a:rPr>
              <a:t>June 18: Optional Excursion Day</a:t>
            </a:r>
          </a:p>
        </p:txBody>
      </p:sp>
      <p:sp>
        <p:nvSpPr>
          <p:cNvPr id="10" name="place">
            <a:extLst>
              <a:ext uri="{FF2B5EF4-FFF2-40B4-BE49-F238E27FC236}">
                <a16:creationId xmlns:a16="http://schemas.microsoft.com/office/drawing/2014/main" id="{5169EB3A-E965-4A06-BE6E-D76F35AE3B5B}"/>
              </a:ext>
            </a:extLst>
          </p:cNvPr>
          <p:cNvSpPr>
            <a:spLocks noGrp="1"/>
          </p:cNvSpPr>
          <p:nvPr/>
        </p:nvSpPr>
        <p:spPr>
          <a:xfrm>
            <a:off x="3333750" y="1023300"/>
            <a:ext cx="3848100" cy="323850"/>
          </a:xfrm>
          <a:prstGeom prst="rect">
            <a:avLst/>
          </a:prstGeom>
          <a:noFill/>
          <a:ln w="0">
            <a:noFill/>
            <a:prstDash val="solid"/>
          </a:ln>
        </p:spPr>
        <p:txBody>
          <a:bodyPr lIns="0" tIns="0" rIns="0" bIns="0" anchor="ctr">
            <a:normAutofit/>
          </a:bodyPr>
          <a:lstStyle/>
          <a:p>
            <a:pPr algn="r">
              <a:lnSpc>
                <a:spcPct val="100000"/>
              </a:lnSpc>
              <a:buNone/>
              <a:defRPr sz="1725" b="1" i="0">
                <a:solidFill>
                  <a:srgbClr val="005A3C"/>
                </a:solidFill>
                <a:latin typeface="Aptos"/>
                <a:ea typeface="Aptos"/>
                <a:cs typeface="Aptos"/>
              </a:defRPr>
            </a:pPr>
            <a:r>
              <a:rPr sz="1725" b="1" i="0">
                <a:solidFill>
                  <a:srgbClr val="005A3C"/>
                </a:solidFill>
                <a:latin typeface="Aptos"/>
                <a:ea typeface="Aptos"/>
                <a:cs typeface="Aptos"/>
              </a:rPr>
              <a:t>MARRAKECH, MOROCCO</a:t>
            </a:r>
          </a:p>
        </p:txBody>
      </p:sp>
      <p:sp>
        <p:nvSpPr>
          <p:cNvPr id="27" name="cta-card">
            <a:extLst>
              <a:ext uri="{FF2B5EF4-FFF2-40B4-BE49-F238E27FC236}">
                <a16:creationId xmlns:a16="http://schemas.microsoft.com/office/drawing/2014/main" id="{2F3519AE-8DFE-4ACA-88F7-D8CC5C1CF588}"/>
              </a:ext>
            </a:extLst>
          </p:cNvPr>
          <p:cNvSpPr>
            <a:spLocks noGrp="1"/>
          </p:cNvSpPr>
          <p:nvPr/>
        </p:nvSpPr>
        <p:spPr>
          <a:xfrm>
            <a:off x="419100" y="7105300"/>
            <a:ext cx="6934200" cy="1974700"/>
          </a:xfrm>
          <a:prstGeom prst="roundRect">
            <a:avLst>
              <a:gd name="adj" fmla="val 6557"/>
            </a:avLst>
          </a:prstGeom>
          <a:solidFill>
            <a:srgbClr val="005A3C"/>
          </a:solidFill>
          <a:ln w="0">
            <a:noFill/>
            <a:prstDash val="solid"/>
          </a:ln>
        </p:spPr>
        <p:txBody>
          <a:bodyPr/>
          <a:lstStyle/>
          <a:p>
            <a:endParaRPr/>
          </a:p>
        </p:txBody>
      </p:sp>
      <p:pic>
        <p:nvPicPr>
          <p:cNvPr id="15" name="Picture 14" descr="A logo for a division of specialties&#10;&#10;AI-generated content may be incorrect.">
            <a:extLst>
              <a:ext uri="{FF2B5EF4-FFF2-40B4-BE49-F238E27FC236}">
                <a16:creationId xmlns:a16="http://schemas.microsoft.com/office/drawing/2014/main" id="{2A3B665A-FB58-8A6B-1169-A1A80C4972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62514" y="9124950"/>
            <a:ext cx="2847372" cy="798645"/>
          </a:xfrm>
          <a:prstGeom prst="rect">
            <a:avLst/>
          </a:prstGeom>
        </p:spPr>
      </p:pic>
      <p:sp>
        <p:nvSpPr>
          <p:cNvPr id="34" name="h-WHO SHOULD S"/>
          <p:cNvSpPr txBox="1"/>
          <p:nvPr/>
        </p:nvSpPr>
        <p:spPr>
          <a:xfrm>
            <a:off x="552450" y="1605300"/>
            <a:ext cx="6667500" cy="260000"/>
          </a:xfrm>
          <a:prstGeom prst="rect">
            <a:avLst/>
          </a:prstGeom>
          <a:noFill/>
        </p:spPr>
        <p:txBody>
          <a:bodyPr wrap="square" lIns="0" tIns="0" rIns="0" bIns="0" anchor="t">
            <a:spAutoFit/>
          </a:bodyPr>
          <a:lstStyle/>
          <a:p>
            <a:pPr algn="l">
              <a:spcBef>
                <a:spcPts val="0"/>
              </a:spcBef>
              <a:spcAft>
                <a:spcPts val="0"/>
              </a:spcAft>
            </a:pPr>
            <a:r>
              <a:rPr sz="1300" b="1" i="0">
                <a:solidFill>
                  <a:srgbClr val="C71920"/>
                </a:solidFill>
                <a:latin typeface="Aptos"/>
              </a:rPr>
              <a:t>WHO SHOULD SUBMIT</a:t>
            </a:r>
          </a:p>
        </p:txBody>
      </p:sp>
      <p:sp>
        <p:nvSpPr>
          <p:cNvPr id="35" name="who"/>
          <p:cNvSpPr txBox="1"/>
          <p:nvPr/>
        </p:nvSpPr>
        <p:spPr>
          <a:xfrm>
            <a:off x="552450" y="1875300"/>
            <a:ext cx="6667500" cy="615553"/>
          </a:xfrm>
          <a:prstGeom prst="rect">
            <a:avLst/>
          </a:prstGeom>
          <a:noFill/>
        </p:spPr>
        <p:txBody>
          <a:bodyPr wrap="square" lIns="0" tIns="0" rIns="0" bIns="0" anchor="t">
            <a:spAutoFit/>
          </a:bodyPr>
          <a:lstStyle/>
          <a:p>
            <a:pPr algn="l">
              <a:spcBef>
                <a:spcPts val="0"/>
              </a:spcBef>
              <a:spcAft>
                <a:spcPts val="0"/>
              </a:spcAft>
            </a:pPr>
            <a:r>
              <a:rPr sz="1000" b="0" i="0" dirty="0">
                <a:solidFill>
                  <a:srgbClr val="202522"/>
                </a:solidFill>
                <a:latin typeface="Aptos"/>
              </a:rPr>
              <a:t>Proposals are welcomed from university faculty, teacher educators, teachers, school and system leaders, service providers, families, self-advocates, NGOs, community-based organizations, graduate students, doctoral candidates, early-career researchers, and preservice educators. We especially welcome proposals that connect international knowledge with local experience and highlight culturally and linguistically responsive approaches to inclusive education.</a:t>
            </a:r>
          </a:p>
        </p:txBody>
      </p:sp>
      <p:sp>
        <p:nvSpPr>
          <p:cNvPr id="36" name="h-PRESENTATION"/>
          <p:cNvSpPr txBox="1"/>
          <p:nvPr/>
        </p:nvSpPr>
        <p:spPr>
          <a:xfrm>
            <a:off x="552450" y="2725300"/>
            <a:ext cx="6667500" cy="260000"/>
          </a:xfrm>
          <a:prstGeom prst="rect">
            <a:avLst/>
          </a:prstGeom>
          <a:noFill/>
        </p:spPr>
        <p:txBody>
          <a:bodyPr wrap="square" lIns="0" tIns="0" rIns="0" bIns="0" anchor="t">
            <a:spAutoFit/>
          </a:bodyPr>
          <a:lstStyle/>
          <a:p>
            <a:pPr algn="l">
              <a:spcBef>
                <a:spcPts val="0"/>
              </a:spcBef>
              <a:spcAft>
                <a:spcPts val="0"/>
              </a:spcAft>
            </a:pPr>
            <a:r>
              <a:rPr sz="1300" b="1" i="0">
                <a:solidFill>
                  <a:srgbClr val="C71920"/>
                </a:solidFill>
                <a:latin typeface="Aptos"/>
              </a:rPr>
              <a:t>PRESENTATION TYPES</a:t>
            </a:r>
          </a:p>
        </p:txBody>
      </p:sp>
      <p:sp>
        <p:nvSpPr>
          <p:cNvPr id="37" name="types"/>
          <p:cNvSpPr txBox="1"/>
          <p:nvPr/>
        </p:nvSpPr>
        <p:spPr>
          <a:xfrm>
            <a:off x="552450" y="2995300"/>
            <a:ext cx="6667500" cy="1000000"/>
          </a:xfrm>
          <a:prstGeom prst="rect">
            <a:avLst/>
          </a:prstGeom>
          <a:noFill/>
        </p:spPr>
        <p:txBody>
          <a:bodyPr wrap="square" lIns="0" tIns="0" rIns="0" bIns="0" anchor="t">
            <a:spAutoFit/>
          </a:bodyPr>
          <a:lstStyle/>
          <a:p>
            <a:pPr algn="l">
              <a:spcBef>
                <a:spcPts val="0"/>
              </a:spcBef>
              <a:spcAft>
                <a:spcPts val="400"/>
              </a:spcAft>
            </a:pPr>
            <a:r>
              <a:rPr sz="1000" b="1" i="0" dirty="0">
                <a:solidFill>
                  <a:srgbClr val="005A3C"/>
                </a:solidFill>
                <a:latin typeface="Aptos"/>
              </a:rPr>
              <a:t>Individual Paper Presentation: </a:t>
            </a:r>
            <a:r>
              <a:rPr sz="1000" b="0" i="0" dirty="0">
                <a:solidFill>
                  <a:srgbClr val="202522"/>
                </a:solidFill>
                <a:latin typeface="Aptos"/>
              </a:rPr>
              <a:t>A focused presentation of research, program development, policy, practice, or lived experience. Papers are grouped with related submissions into a coordinated session.</a:t>
            </a:r>
          </a:p>
          <a:p>
            <a:pPr algn="l">
              <a:spcBef>
                <a:spcPts val="0"/>
              </a:spcBef>
              <a:spcAft>
                <a:spcPts val="400"/>
              </a:spcAft>
            </a:pPr>
            <a:r>
              <a:rPr sz="1000" b="1" i="0" dirty="0">
                <a:solidFill>
                  <a:srgbClr val="005A3C"/>
                </a:solidFill>
                <a:latin typeface="Aptos"/>
              </a:rPr>
              <a:t>Poster or Visual Presentation: </a:t>
            </a:r>
            <a:r>
              <a:rPr sz="1000" b="0" i="0" dirty="0">
                <a:solidFill>
                  <a:srgbClr val="202522"/>
                </a:solidFill>
                <a:latin typeface="Aptos"/>
              </a:rPr>
              <a:t>A visual presentation of research, practice, a program, a community initiative, or a professional learning project.</a:t>
            </a:r>
          </a:p>
          <a:p>
            <a:pPr algn="l">
              <a:spcBef>
                <a:spcPts val="0"/>
              </a:spcBef>
              <a:spcAft>
                <a:spcPts val="400"/>
              </a:spcAft>
            </a:pPr>
            <a:r>
              <a:rPr sz="1000" b="1" i="0" dirty="0">
                <a:solidFill>
                  <a:srgbClr val="005A3C"/>
                </a:solidFill>
                <a:latin typeface="Aptos"/>
              </a:rPr>
              <a:t>Workshop or Interactive Session: </a:t>
            </a:r>
            <a:r>
              <a:rPr sz="1000" b="0" i="0" dirty="0">
                <a:solidFill>
                  <a:srgbClr val="202522"/>
                </a:solidFill>
                <a:latin typeface="Aptos"/>
              </a:rPr>
              <a:t>A participatory session with activities, case analysis, demonstrations, or collaborative learning. Identify the intended audience and participant outcomes.</a:t>
            </a:r>
          </a:p>
        </p:txBody>
      </p:sp>
      <p:sp>
        <p:nvSpPr>
          <p:cNvPr id="38" name="prep-card"/>
          <p:cNvSpPr/>
          <p:nvPr/>
        </p:nvSpPr>
        <p:spPr>
          <a:xfrm>
            <a:off x="419100" y="4135300"/>
            <a:ext cx="6934200" cy="1400000"/>
          </a:xfrm>
          <a:prstGeom prst="roundRect">
            <a:avLst>
              <a:gd name="adj" fmla="val 6000"/>
            </a:avLst>
          </a:prstGeom>
          <a:solidFill>
            <a:srgbClr val="F7F1E7"/>
          </a:solidFill>
          <a:ln w="9525">
            <a:solidFill>
              <a:srgbClr val="C9A54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2" name="info0"/>
          <p:cNvSpPr txBox="1"/>
          <p:nvPr/>
        </p:nvSpPr>
        <p:spPr>
          <a:xfrm>
            <a:off x="552450" y="5735300"/>
            <a:ext cx="3208750" cy="1170000"/>
          </a:xfrm>
          <a:prstGeom prst="rect">
            <a:avLst/>
          </a:prstGeom>
          <a:noFill/>
        </p:spPr>
        <p:txBody>
          <a:bodyPr wrap="square" lIns="0" tIns="0" rIns="0" bIns="0" anchor="t">
            <a:spAutoFit/>
          </a:bodyPr>
          <a:lstStyle/>
          <a:p>
            <a:pPr algn="l">
              <a:spcBef>
                <a:spcPts val="0"/>
              </a:spcBef>
              <a:spcAft>
                <a:spcPts val="300"/>
              </a:spcAft>
            </a:pPr>
            <a:r>
              <a:rPr sz="1200" b="1" i="0" dirty="0">
                <a:solidFill>
                  <a:srgbClr val="C71920"/>
                </a:solidFill>
                <a:latin typeface="Aptos"/>
              </a:rPr>
              <a:t>LOCATION &amp; REGISTRATION</a:t>
            </a:r>
          </a:p>
          <a:p>
            <a:pPr algn="l">
              <a:spcBef>
                <a:spcPts val="0"/>
              </a:spcBef>
              <a:spcAft>
                <a:spcPts val="0"/>
              </a:spcAft>
            </a:pPr>
            <a:r>
              <a:rPr sz="1000" b="0" i="0" dirty="0">
                <a:solidFill>
                  <a:srgbClr val="202522"/>
                </a:solidFill>
                <a:latin typeface="Aptos"/>
              </a:rPr>
              <a:t>Marrakech, Morocco, June 15–17, 2027, with an optional excursion day on June 18. Registration fees will be announced when conference registration opens;</a:t>
            </a:r>
            <a:r>
              <a:rPr lang="en-US" sz="1000" b="0" i="0" dirty="0">
                <a:solidFill>
                  <a:srgbClr val="202522"/>
                </a:solidFill>
                <a:latin typeface="Aptos"/>
              </a:rPr>
              <a:t>.  </a:t>
            </a:r>
            <a:r>
              <a:rPr sz="1000" b="0" i="0" dirty="0">
                <a:solidFill>
                  <a:srgbClr val="202522"/>
                </a:solidFill>
                <a:latin typeface="Aptos"/>
              </a:rPr>
              <a:t>Additional information about registration, travel, lodging, and participation will be shared through the DISES conference website.</a:t>
            </a:r>
          </a:p>
        </p:txBody>
      </p:sp>
      <p:sp>
        <p:nvSpPr>
          <p:cNvPr id="43" name="info1"/>
          <p:cNvSpPr txBox="1"/>
          <p:nvPr/>
        </p:nvSpPr>
        <p:spPr>
          <a:xfrm>
            <a:off x="4011200" y="5735300"/>
            <a:ext cx="3208750" cy="1170000"/>
          </a:xfrm>
          <a:prstGeom prst="rect">
            <a:avLst/>
          </a:prstGeom>
          <a:noFill/>
        </p:spPr>
        <p:txBody>
          <a:bodyPr wrap="square" lIns="0" tIns="0" rIns="0" bIns="0" anchor="t">
            <a:spAutoFit/>
          </a:bodyPr>
          <a:lstStyle/>
          <a:p>
            <a:pPr algn="l">
              <a:spcBef>
                <a:spcPts val="0"/>
              </a:spcBef>
              <a:spcAft>
                <a:spcPts val="300"/>
              </a:spcAft>
            </a:pPr>
            <a:r>
              <a:rPr sz="1200" b="1" i="0">
                <a:solidFill>
                  <a:srgbClr val="C71920"/>
                </a:solidFill>
                <a:latin typeface="Aptos"/>
              </a:rPr>
              <a:t>CONFERENCE PROCEEDINGS</a:t>
            </a:r>
          </a:p>
          <a:p>
            <a:pPr algn="l">
              <a:spcBef>
                <a:spcPts val="0"/>
              </a:spcBef>
              <a:spcAft>
                <a:spcPts val="0"/>
              </a:spcAft>
            </a:pPr>
            <a:r>
              <a:rPr sz="1000" b="0" i="0">
                <a:solidFill>
                  <a:srgbClr val="202522"/>
                </a:solidFill>
                <a:latin typeface="Aptos"/>
              </a:rPr>
              <a:t>Presenters will have an opportunity to contribute to the conference proceedings. After acceptance, presenters will receive the format, length, timeline, and review expectations. Participation is optional and separate from proposal acceptance.</a:t>
            </a:r>
          </a:p>
        </p:txBody>
      </p:sp>
      <p:sp>
        <p:nvSpPr>
          <p:cNvPr id="44" name="submit"/>
          <p:cNvSpPr txBox="1"/>
          <p:nvPr/>
        </p:nvSpPr>
        <p:spPr>
          <a:xfrm>
            <a:off x="685800" y="7195300"/>
            <a:ext cx="6400800" cy="1824700"/>
          </a:xfrm>
          <a:prstGeom prst="rect">
            <a:avLst/>
          </a:prstGeom>
          <a:noFill/>
        </p:spPr>
        <p:txBody>
          <a:bodyPr wrap="square" lIns="0" tIns="0" rIns="0" bIns="0" anchor="ctr">
            <a:spAutoFit/>
          </a:bodyPr>
          <a:lstStyle/>
          <a:p>
            <a:pPr algn="ctr">
              <a:spcBef>
                <a:spcPts val="0"/>
              </a:spcBef>
              <a:spcAft>
                <a:spcPts val="200"/>
              </a:spcAft>
            </a:pPr>
            <a:r>
              <a:rPr sz="1400" b="1" i="0">
                <a:solidFill>
                  <a:srgbClr val="F2D48A"/>
                </a:solidFill>
                <a:latin typeface="Aptos"/>
              </a:rPr>
              <a:t>SUBMIT BY NOVEMBER 30, 2026</a:t>
            </a:r>
          </a:p>
          <a:p>
            <a:pPr algn="ctr">
              <a:spcBef>
                <a:spcPts val="0"/>
              </a:spcBef>
              <a:spcAft>
                <a:spcPts val="200"/>
              </a:spcAft>
            </a:pPr>
            <a:r>
              <a:rPr sz="1000" b="0" i="0">
                <a:solidFill>
                  <a:srgbClr val="FFFFFF"/>
                </a:solidFill>
                <a:latin typeface="Aptos"/>
              </a:rPr>
              <a:t>Submit online through Cvent. Select “Submit Abstract” and create an account to begin.</a:t>
            </a:r>
          </a:p>
          <a:p>
            <a:pPr algn="ctr">
              <a:spcBef>
                <a:spcPts val="0"/>
              </a:spcBef>
              <a:spcAft>
                <a:spcPts val="600"/>
              </a:spcAft>
            </a:pPr>
            <a:r>
              <a:rPr sz="1000" b="1" i="0" u="sng">
                <a:solidFill>
                  <a:srgbClr val="FFFFFF"/>
                </a:solidFill>
                <a:latin typeface="Aptos"/>
                <a:hlinkClick r:id="rId3">
                  <a:extLst>
                    <a:ext uri="{A12FA001-AC4F-418D-AE19-62706E023703}">
                      <ahyp:hlinkClr xmlns:ahyp="http://schemas.microsoft.com/office/drawing/2018/hyperlinkcolor" val="tx"/>
                    </a:ext>
                  </a:extLst>
                </a:hlinkClick>
              </a:rPr>
              <a:t>https://www.cvent.com/c/abstracts/fc8e7abb-a4b8-44cf-9d4b-a77ee5b63afa</a:t>
            </a:r>
          </a:p>
          <a:p>
            <a:pPr algn="ctr">
              <a:spcBef>
                <a:spcPts val="0"/>
              </a:spcBef>
              <a:spcAft>
                <a:spcPts val="100"/>
              </a:spcAft>
            </a:pPr>
            <a:r>
              <a:rPr sz="950" b="1" i="0">
                <a:solidFill>
                  <a:srgbClr val="F2D48A"/>
                </a:solidFill>
                <a:latin typeface="Aptos"/>
              </a:rPr>
              <a:t>Proposal Submissions &amp; Technical Support: </a:t>
            </a:r>
            <a:r>
              <a:rPr sz="950" b="0" i="0">
                <a:solidFill>
                  <a:srgbClr val="FFFFFF"/>
                </a:solidFill>
                <a:latin typeface="Aptos"/>
              </a:rPr>
              <a:t>Cindy Perras, DISES Member-at-Large, Event Support — cindy.perras@gmail.com</a:t>
            </a:r>
          </a:p>
          <a:p>
            <a:pPr algn="ctr">
              <a:spcBef>
                <a:spcPts val="0"/>
              </a:spcBef>
              <a:spcAft>
                <a:spcPts val="0"/>
              </a:spcAft>
            </a:pPr>
            <a:r>
              <a:rPr sz="950" b="1" i="0">
                <a:solidFill>
                  <a:srgbClr val="F2D48A"/>
                </a:solidFill>
                <a:latin typeface="Aptos"/>
              </a:rPr>
              <a:t>Conference information: </a:t>
            </a:r>
            <a:r>
              <a:rPr sz="950" b="0" i="0" u="sng">
                <a:solidFill>
                  <a:srgbClr val="FFFFFF"/>
                </a:solidFill>
                <a:latin typeface="Aptos"/>
                <a:hlinkClick r:id="rId4">
                  <a:extLst>
                    <a:ext uri="{A12FA001-AC4F-418D-AE19-62706E023703}">
                      <ahyp:hlinkClr xmlns:ahyp="http://schemas.microsoft.com/office/drawing/2018/hyperlinkcolor" val="tx"/>
                    </a:ext>
                  </a:extLst>
                </a:hlinkClick>
              </a:rPr>
              <a:t>https://dises-cec.org/</a:t>
            </a:r>
          </a:p>
        </p:txBody>
      </p:sp>
      <p:sp>
        <p:nvSpPr>
          <p:cNvPr id="39" name="prep-head"/>
          <p:cNvSpPr txBox="1"/>
          <p:nvPr/>
        </p:nvSpPr>
        <p:spPr>
          <a:xfrm>
            <a:off x="592450" y="4215300"/>
            <a:ext cx="6587500" cy="250000"/>
          </a:xfrm>
          <a:prstGeom prst="rect">
            <a:avLst/>
          </a:prstGeom>
          <a:noFill/>
        </p:spPr>
        <p:txBody>
          <a:bodyPr wrap="square" lIns="0" tIns="0" rIns="0" bIns="0" anchor="t">
            <a:spAutoFit/>
          </a:bodyPr>
          <a:lstStyle/>
          <a:p>
            <a:pPr algn="l">
              <a:spcBef>
                <a:spcPts val="0"/>
              </a:spcBef>
              <a:spcAft>
                <a:spcPts val="0"/>
              </a:spcAft>
            </a:pPr>
            <a:r>
              <a:rPr sz="1200" b="1" i="0">
                <a:solidFill>
                  <a:srgbClr val="C71920"/>
                </a:solidFill>
                <a:latin typeface="Aptos"/>
              </a:rPr>
              <a:t>PREPARE BEFORE ENTERING CVENT</a:t>
            </a:r>
          </a:p>
        </p:txBody>
      </p:sp>
      <p:sp>
        <p:nvSpPr>
          <p:cNvPr id="40" name="prep-col1"/>
          <p:cNvSpPr txBox="1"/>
          <p:nvPr/>
        </p:nvSpPr>
        <p:spPr>
          <a:xfrm>
            <a:off x="592450" y="4495300"/>
            <a:ext cx="3193750" cy="980000"/>
          </a:xfrm>
          <a:prstGeom prst="rect">
            <a:avLst/>
          </a:prstGeom>
          <a:noFill/>
        </p:spPr>
        <p:txBody>
          <a:bodyPr wrap="square" lIns="0" tIns="0" rIns="0" bIns="0" anchor="t">
            <a:spAutoFit/>
          </a:bodyPr>
          <a:lstStyle/>
          <a:p>
            <a:pPr algn="l">
              <a:spcBef>
                <a:spcPts val="0"/>
              </a:spcBef>
              <a:spcAft>
                <a:spcPts val="300"/>
              </a:spcAft>
            </a:pPr>
            <a:r>
              <a:rPr sz="1000" b="1" i="0">
                <a:solidFill>
                  <a:srgbClr val="005A3C"/>
                </a:solidFill>
                <a:latin typeface="Aptos"/>
              </a:rPr>
              <a:t>✓  </a:t>
            </a:r>
            <a:r>
              <a:rPr sz="1000" b="0" i="0">
                <a:solidFill>
                  <a:srgbClr val="202522"/>
                </a:solidFill>
                <a:latin typeface="Aptos"/>
              </a:rPr>
              <a:t>Presentation title</a:t>
            </a:r>
          </a:p>
          <a:p>
            <a:pPr algn="l">
              <a:spcBef>
                <a:spcPts val="0"/>
              </a:spcBef>
              <a:spcAft>
                <a:spcPts val="300"/>
              </a:spcAft>
            </a:pPr>
            <a:r>
              <a:rPr sz="1000" b="1" i="0">
                <a:solidFill>
                  <a:srgbClr val="005A3C"/>
                </a:solidFill>
                <a:latin typeface="Aptos"/>
              </a:rPr>
              <a:t>✓  </a:t>
            </a:r>
            <a:r>
              <a:rPr sz="1000" b="0" i="0">
                <a:solidFill>
                  <a:srgbClr val="202522"/>
                </a:solidFill>
                <a:latin typeface="Aptos"/>
              </a:rPr>
              <a:t>Names, affiliations, emails, and roles of all presenters</a:t>
            </a:r>
          </a:p>
          <a:p>
            <a:pPr algn="l">
              <a:spcBef>
                <a:spcPts val="0"/>
              </a:spcBef>
              <a:spcAft>
                <a:spcPts val="300"/>
              </a:spcAft>
            </a:pPr>
            <a:r>
              <a:rPr sz="1000" b="1" i="0">
                <a:solidFill>
                  <a:srgbClr val="005A3C"/>
                </a:solidFill>
                <a:latin typeface="Aptos"/>
              </a:rPr>
              <a:t>✓  </a:t>
            </a:r>
            <a:r>
              <a:rPr sz="1000" b="0" i="0">
                <a:solidFill>
                  <a:srgbClr val="202522"/>
                </a:solidFill>
                <a:latin typeface="Aptos"/>
              </a:rPr>
              <a:t>Preferred presentation type</a:t>
            </a:r>
          </a:p>
          <a:p>
            <a:pPr algn="l">
              <a:spcBef>
                <a:spcPts val="0"/>
              </a:spcBef>
              <a:spcAft>
                <a:spcPts val="300"/>
              </a:spcAft>
            </a:pPr>
            <a:r>
              <a:rPr sz="1000" b="1" i="0">
                <a:solidFill>
                  <a:srgbClr val="005A3C"/>
                </a:solidFill>
                <a:latin typeface="Aptos"/>
              </a:rPr>
              <a:t>✓  </a:t>
            </a:r>
            <a:r>
              <a:rPr sz="1000" b="0" i="0">
                <a:solidFill>
                  <a:srgbClr val="202522"/>
                </a:solidFill>
                <a:latin typeface="Aptos"/>
              </a:rPr>
              <a:t>Conference strand</a:t>
            </a:r>
          </a:p>
        </p:txBody>
      </p:sp>
      <p:sp>
        <p:nvSpPr>
          <p:cNvPr id="41" name="prep-col2"/>
          <p:cNvSpPr txBox="1"/>
          <p:nvPr/>
        </p:nvSpPr>
        <p:spPr>
          <a:xfrm>
            <a:off x="3986200" y="4495300"/>
            <a:ext cx="3193750" cy="980000"/>
          </a:xfrm>
          <a:prstGeom prst="rect">
            <a:avLst/>
          </a:prstGeom>
          <a:noFill/>
        </p:spPr>
        <p:txBody>
          <a:bodyPr wrap="square" lIns="0" tIns="0" rIns="0" bIns="0" anchor="t">
            <a:spAutoFit/>
          </a:bodyPr>
          <a:lstStyle/>
          <a:p>
            <a:pPr algn="l">
              <a:spcBef>
                <a:spcPts val="0"/>
              </a:spcBef>
              <a:spcAft>
                <a:spcPts val="300"/>
              </a:spcAft>
            </a:pPr>
            <a:r>
              <a:rPr sz="1000" b="1" i="0">
                <a:solidFill>
                  <a:srgbClr val="005A3C"/>
                </a:solidFill>
                <a:latin typeface="Aptos"/>
              </a:rPr>
              <a:t>✓  </a:t>
            </a:r>
            <a:r>
              <a:rPr sz="1000" b="0" i="0">
                <a:solidFill>
                  <a:srgbClr val="202522"/>
                </a:solidFill>
                <a:latin typeface="Aptos"/>
              </a:rPr>
              <a:t>Abstract: purpose, content, approach, and relevance</a:t>
            </a:r>
          </a:p>
          <a:p>
            <a:pPr algn="l">
              <a:spcBef>
                <a:spcPts val="0"/>
              </a:spcBef>
              <a:spcAft>
                <a:spcPts val="300"/>
              </a:spcAft>
            </a:pPr>
            <a:r>
              <a:rPr sz="1000" b="1" i="0">
                <a:solidFill>
                  <a:srgbClr val="005A3C"/>
                </a:solidFill>
                <a:latin typeface="Aptos"/>
              </a:rPr>
              <a:t>✓  </a:t>
            </a:r>
            <a:r>
              <a:rPr sz="1000" b="0" i="0">
                <a:solidFill>
                  <a:srgbClr val="202522"/>
                </a:solidFill>
                <a:latin typeface="Aptos"/>
              </a:rPr>
              <a:t>Three to five keywords</a:t>
            </a:r>
          </a:p>
          <a:p>
            <a:pPr algn="l">
              <a:spcBef>
                <a:spcPts val="0"/>
              </a:spcBef>
              <a:spcAft>
                <a:spcPts val="300"/>
              </a:spcAft>
            </a:pPr>
            <a:r>
              <a:rPr sz="1000" b="1" i="0">
                <a:solidFill>
                  <a:srgbClr val="005A3C"/>
                </a:solidFill>
                <a:latin typeface="Aptos"/>
              </a:rPr>
              <a:t>✓  </a:t>
            </a:r>
            <a:r>
              <a:rPr sz="1000" b="0" i="0">
                <a:solidFill>
                  <a:srgbClr val="202522"/>
                </a:solidFill>
                <a:latin typeface="Aptos"/>
              </a:rPr>
              <a:t>Short biography for each presenter</a:t>
            </a:r>
          </a:p>
          <a:p>
            <a:pPr algn="l">
              <a:spcBef>
                <a:spcPts val="0"/>
              </a:spcBef>
              <a:spcAft>
                <a:spcPts val="300"/>
              </a:spcAft>
            </a:pPr>
            <a:r>
              <a:rPr sz="1000" b="1" i="0">
                <a:solidFill>
                  <a:srgbClr val="005A3C"/>
                </a:solidFill>
                <a:latin typeface="Aptos"/>
              </a:rPr>
              <a:t>✓  </a:t>
            </a:r>
            <a:r>
              <a:rPr sz="1000" b="0" i="0">
                <a:solidFill>
                  <a:srgbClr val="202522"/>
                </a:solidFill>
                <a:latin typeface="Aptos"/>
              </a:rPr>
              <a:t>Technology, accessibility, language, or interpretation needs</a:t>
            </a:r>
          </a:p>
        </p:txBody>
      </p:sp>
    </p:spTree>
    <p:extLst>
      <p:ext uri="{BB962C8B-B14F-4D97-AF65-F5344CB8AC3E}">
        <p14:creationId xmlns:p14="http://schemas.microsoft.com/office/powerpoint/2010/main" val="703357418"/>
      </p:ext>
    </p:extLst>
  </p:cSld>
  <p:clrMapOvr>
    <a:masterClrMapping/>
  </p:clrMapOvr>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TotalTime>
  <Words>747</Words>
  <Application>Microsoft Macintosh PowerPoint</Application>
  <DocSecurity>0</DocSecurity>
  <PresentationFormat>Custom</PresentationFormat>
  <Paragraphs>56</Paragraphs>
  <Slides>2</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Aptos</vt:lpstr>
      <vt:lpstr>Calibri</vt:lpstr>
      <vt:lpstr>ChatGPT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Walnut Exporter</dc:creator>
  <cp:lastModifiedBy>potato pancakes</cp:lastModifiedBy>
  <cp:revision>4</cp:revision>
  <dcterms:created xsi:type="dcterms:W3CDTF">2026-08-26T01:46:26Z</dcterms:created>
  <dcterms:modified xsi:type="dcterms:W3CDTF">2026-11-02T23:35:16Z</dcterms:modified>
</cp:coreProperties>
</file>